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82" r:id="rId2"/>
    <p:sldId id="324" r:id="rId3"/>
    <p:sldId id="323" r:id="rId4"/>
    <p:sldId id="296" r:id="rId5"/>
    <p:sldId id="29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003F8-E7B5-45A8-AD6B-5AC14484EB16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B27D1-9C0F-4890-8456-0729FE030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9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1466080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healthinsider.com/2022/05/03/spring-waters-run-cold-preventing-needless-drownings-in-king-county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attlechildrens.org/health-safety/keeping-kids-healthy/prevention/life-jackets-for-children-and-teens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https://ndpa.org/wp-content/uploads/2022/09/FINAL-LOP-Brochure.pdf</a:t>
            </a:r>
          </a:p>
          <a:p>
            <a:endParaRPr lang="en-US" dirty="0"/>
          </a:p>
          <a:p>
            <a:pPr marL="228600" marR="0" lvl="0" indent="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Incidences </a:t>
            </a:r>
            <a:r>
              <a:rPr lang="en-US" sz="11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peak in children aged 0-4 years </a:t>
            </a: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 adolescents aged 15-19 years (</a:t>
            </a:r>
            <a:r>
              <a:rPr lang="en-US" sz="11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Dorney et al., 2020</a:t>
            </a: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lvl="1" indent="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Infants (less than 1 year): bathtub or bucket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lvl="1" indent="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1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Young children (1 to 13): swimming pools</a:t>
            </a:r>
            <a:endParaRPr lang="en-US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lvl="1" indent="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Adolescents (14 to 17): natural bodies of water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552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https://downloads.aap.org/DOPA/Drowning-Prevention/pool_safety_english.pdf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260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Most unintentional drowning deaths occur in open water settings (lakes, rivers, creeks, oceans).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Swimmers tend to tire fast and get into trouble more quickly than in pools.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Expect cold waters – even on hot summer days.</a:t>
            </a:r>
          </a:p>
          <a:p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King County</a:t>
            </a: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Preventable drownings have continued to rise over the past 5 years, and 29 people lost their lives to drowning in 2021, including 15 in open water (</a:t>
            </a:r>
            <a:r>
              <a:rPr lang="en-US" sz="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Public Health</a:t>
            </a: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663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dirty="0"/>
              <a:t>Learn to swim and upgrade swimming skills each year</a:t>
            </a:r>
          </a:p>
          <a:p>
            <a:pPr marL="0" indent="0">
              <a:buNone/>
            </a:pPr>
            <a:endParaRPr lang="en-US" sz="1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dirty="0"/>
              <a:t>Learn what to do in an emergency (First Aid and CPR)</a:t>
            </a:r>
          </a:p>
          <a:p>
            <a:pPr marL="0" indent="0">
              <a:buNone/>
            </a:pPr>
            <a:endParaRPr lang="en-US" sz="1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dirty="0"/>
              <a:t>Check life jackets </a:t>
            </a:r>
          </a:p>
          <a:p>
            <a:pPr marL="0" indent="0">
              <a:buNone/>
            </a:pPr>
            <a:endParaRPr lang="en-US" sz="1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dirty="0"/>
              <a:t>Have conversations about ways to stay safe in and around water</a:t>
            </a:r>
          </a:p>
          <a:p>
            <a:pPr marL="0" indent="0">
              <a:buNone/>
            </a:pPr>
            <a:endParaRPr lang="en-US" sz="1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dirty="0"/>
              <a:t>Keep homes safe</a:t>
            </a:r>
          </a:p>
          <a:p>
            <a:pPr algn="l"/>
            <a:endParaRPr lang="en-US" b="0" i="0" dirty="0">
              <a:solidFill>
                <a:srgbClr val="00325B"/>
              </a:solidFill>
              <a:effectLst/>
              <a:latin typeface="Montserrat" panose="00000500000000000000" pitchFamily="2" charset="0"/>
            </a:endParaRPr>
          </a:p>
          <a:p>
            <a:pPr algn="l"/>
            <a:r>
              <a:rPr lang="en-US" b="0" i="0" dirty="0">
                <a:solidFill>
                  <a:srgbClr val="00325B"/>
                </a:solidFill>
                <a:effectLst/>
                <a:latin typeface="Montserrat" panose="00000500000000000000" pitchFamily="2" charset="0"/>
              </a:rPr>
              <a:t>@home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F4450"/>
                </a:solidFill>
                <a:effectLst/>
                <a:latin typeface="Montserrat" panose="00000500000000000000" pitchFamily="2" charset="0"/>
              </a:rPr>
              <a:t>Never leave a child alone in or near water, including in the bathtub.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F4450"/>
                </a:solidFill>
                <a:effectLst/>
                <a:latin typeface="Montserrat" panose="00000500000000000000" pitchFamily="2" charset="0"/>
              </a:rPr>
              <a:t>Place a non-skid mat or non-slip strips in the bathtub or shower.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F4450"/>
                </a:solidFill>
                <a:effectLst/>
                <a:latin typeface="Montserrat" panose="00000500000000000000" pitchFamily="2" charset="0"/>
              </a:rPr>
              <a:t>Keep the toilet lid closed, and use a lid lock.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F4450"/>
                </a:solidFill>
                <a:effectLst/>
                <a:latin typeface="Montserrat" panose="00000500000000000000" pitchFamily="2" charset="0"/>
              </a:rPr>
              <a:t>Empty buckets that have liquid in them.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F4450"/>
                </a:solidFill>
                <a:effectLst/>
                <a:latin typeface="Montserrat" panose="00000500000000000000" pitchFamily="2" charset="0"/>
              </a:rPr>
              <a:t>Have your child wear a </a:t>
            </a:r>
            <a:r>
              <a:rPr lang="en-US" b="0" i="0" dirty="0">
                <a:solidFill>
                  <a:srgbClr val="007C9E"/>
                </a:solidFill>
                <a:effectLst/>
                <a:latin typeface="Montserrat" panose="00000500000000000000" pitchFamily="2" charset="0"/>
                <a:hlinkClick r:id="rId3" tooltip="life jacket"/>
              </a:rPr>
              <a:t>life jacket</a:t>
            </a:r>
            <a:r>
              <a:rPr lang="en-US" b="0" i="0" dirty="0">
                <a:solidFill>
                  <a:srgbClr val="3F4450"/>
                </a:solidFill>
                <a:effectLst/>
                <a:latin typeface="Montserrat" panose="00000500000000000000" pitchFamily="2" charset="0"/>
              </a:rPr>
              <a:t> on boats, on docks and around lakes, rivers and the ocean.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F4450"/>
                </a:solidFill>
                <a:effectLst/>
                <a:latin typeface="Montserrat" panose="00000500000000000000" pitchFamily="2" charset="0"/>
              </a:rPr>
              <a:t>Fence all four sides of a swimming pool, hot tub or spa.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490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Different life jackets for different activities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Sizes are typically guided by weight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Bright colors are best for easier identification </a:t>
            </a:r>
            <a:r>
              <a:rPr lang="en-US"/>
              <a:t>in water </a:t>
            </a:r>
          </a:p>
        </p:txBody>
      </p:sp>
    </p:spTree>
    <p:extLst>
      <p:ext uri="{BB962C8B-B14F-4D97-AF65-F5344CB8AC3E}">
        <p14:creationId xmlns:p14="http://schemas.microsoft.com/office/powerpoint/2010/main" val="3783148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941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9509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627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649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8398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016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322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18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4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507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030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44891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20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87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254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972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964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985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883834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88166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52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17" Type="http://schemas.openxmlformats.org/officeDocument/2006/relationships/image" Target="../media/image31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32.png"/><Relationship Id="rId7" Type="http://schemas.openxmlformats.org/officeDocument/2006/relationships/image" Target="../media/image23.png"/><Relationship Id="rId12" Type="http://schemas.openxmlformats.org/officeDocument/2006/relationships/image" Target="../media/image3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11" Type="http://schemas.openxmlformats.org/officeDocument/2006/relationships/image" Target="../media/image30.png"/><Relationship Id="rId5" Type="http://schemas.openxmlformats.org/officeDocument/2006/relationships/image" Target="../media/image34.png"/><Relationship Id="rId10" Type="http://schemas.openxmlformats.org/officeDocument/2006/relationships/image" Target="../media/image37.png"/><Relationship Id="rId4" Type="http://schemas.openxmlformats.org/officeDocument/2006/relationships/image" Target="../media/image33.svg"/><Relationship Id="rId9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472" y="668919"/>
            <a:ext cx="7013448" cy="1627632"/>
          </a:xfrm>
        </p:spPr>
        <p:txBody>
          <a:bodyPr/>
          <a:lstStyle/>
          <a:p>
            <a:r>
              <a:rPr lang="en-US" sz="4400" dirty="0">
                <a:latin typeface="+mj-lt"/>
              </a:rPr>
              <a:t>Water Safety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2C8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81073A7-8292-C786-D8FF-B1E292273AA7}"/>
              </a:ext>
            </a:extLst>
          </p:cNvPr>
          <p:cNvSpPr txBox="1">
            <a:spLocks/>
          </p:cNvSpPr>
          <p:nvPr/>
        </p:nvSpPr>
        <p:spPr>
          <a:xfrm>
            <a:off x="10614936" y="6339215"/>
            <a:ext cx="1317984" cy="4571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www.ndpa.org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www.aap.org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F2C8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F8262E-8D67-362C-032B-605A7A02B1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33" b="741"/>
          <a:stretch/>
        </p:blipFill>
        <p:spPr>
          <a:xfrm>
            <a:off x="7196330" y="1464310"/>
            <a:ext cx="4047165" cy="4843780"/>
          </a:xfrm>
          <a:prstGeom prst="rect">
            <a:avLst/>
          </a:prstGeom>
        </p:spPr>
      </p:pic>
      <p:pic>
        <p:nvPicPr>
          <p:cNvPr id="20" name="Graphic 19" descr="House with solid fill">
            <a:extLst>
              <a:ext uri="{FF2B5EF4-FFF2-40B4-BE49-F238E27FC236}">
                <a16:creationId xmlns:a16="http://schemas.microsoft.com/office/drawing/2014/main" id="{3301AF4C-05B3-5CD4-EF51-DEF21DF107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24072" y="2169551"/>
            <a:ext cx="914400" cy="914400"/>
          </a:xfrm>
          <a:prstGeom prst="rect">
            <a:avLst/>
          </a:prstGeom>
        </p:spPr>
      </p:pic>
      <p:pic>
        <p:nvPicPr>
          <p:cNvPr id="22" name="Graphic 21" descr="Splash1 with solid fill">
            <a:extLst>
              <a:ext uri="{FF2B5EF4-FFF2-40B4-BE49-F238E27FC236}">
                <a16:creationId xmlns:a16="http://schemas.microsoft.com/office/drawing/2014/main" id="{176CDC17-7899-390B-CDF6-0B7A207B40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24072" y="3302000"/>
            <a:ext cx="914400" cy="914400"/>
          </a:xfrm>
          <a:prstGeom prst="rect">
            <a:avLst/>
          </a:prstGeom>
        </p:spPr>
      </p:pic>
      <p:pic>
        <p:nvPicPr>
          <p:cNvPr id="25" name="Graphic 24" descr="Wave with solid fill">
            <a:extLst>
              <a:ext uri="{FF2B5EF4-FFF2-40B4-BE49-F238E27FC236}">
                <a16:creationId xmlns:a16="http://schemas.microsoft.com/office/drawing/2014/main" id="{F7F5BA7D-7C05-5988-0D33-86D938798D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00272" y="4434449"/>
            <a:ext cx="914400" cy="914400"/>
          </a:xfrm>
          <a:prstGeom prst="rect">
            <a:avLst/>
          </a:prstGeom>
        </p:spPr>
      </p:pic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8C85C171-01C0-0CB1-F8F4-5705A08D5EDD}"/>
              </a:ext>
            </a:extLst>
          </p:cNvPr>
          <p:cNvSpPr txBox="1">
            <a:spLocks/>
          </p:cNvSpPr>
          <p:nvPr/>
        </p:nvSpPr>
        <p:spPr>
          <a:xfrm>
            <a:off x="4730265" y="2365374"/>
            <a:ext cx="2085065" cy="7011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Infants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2D39A7D1-8669-45DE-81F8-A35416B2AD9F}"/>
              </a:ext>
            </a:extLst>
          </p:cNvPr>
          <p:cNvSpPr txBox="1">
            <a:spLocks/>
          </p:cNvSpPr>
          <p:nvPr/>
        </p:nvSpPr>
        <p:spPr>
          <a:xfrm>
            <a:off x="4730264" y="3429000"/>
            <a:ext cx="2085065" cy="7011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Young children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F193A3BF-D7A5-386F-3B20-1A733220CDDE}"/>
              </a:ext>
            </a:extLst>
          </p:cNvPr>
          <p:cNvSpPr txBox="1">
            <a:spLocks/>
          </p:cNvSpPr>
          <p:nvPr/>
        </p:nvSpPr>
        <p:spPr>
          <a:xfrm>
            <a:off x="4730263" y="4647735"/>
            <a:ext cx="2085065" cy="7011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Adolescents</a:t>
            </a:r>
          </a:p>
        </p:txBody>
      </p:sp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EBD0E-475D-3EF6-7957-37A8E997D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1851E-87B7-86A6-3730-073B36A6EB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5FD6CB-5BC7-24D8-119F-18155E580E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9FD671-3C3A-1365-79AA-1C28F79F5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C0485-C2C3-845E-5F2A-5406AD2AE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2C8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A8D008-D31A-F200-BCA4-A4521636D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917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472" y="668919"/>
            <a:ext cx="7013448" cy="1627632"/>
          </a:xfrm>
        </p:spPr>
        <p:txBody>
          <a:bodyPr/>
          <a:lstStyle/>
          <a:p>
            <a:r>
              <a:rPr lang="en-US" sz="4400" dirty="0">
                <a:latin typeface="+mj-lt"/>
              </a:rPr>
              <a:t>Water Safety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BD890-6A99-C160-C084-2916E2310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53863" y="1707588"/>
            <a:ext cx="8879058" cy="4693212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 or on water </a:t>
            </a:r>
          </a:p>
          <a:p>
            <a:pPr indent="-347472"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 designated swimming and recreational areas.</a:t>
            </a:r>
          </a:p>
          <a:p>
            <a:pPr indent="-347472"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Check weather and water conditions.</a:t>
            </a:r>
          </a:p>
          <a:p>
            <a:pPr indent="-347472"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Follow all safety signs and warning flags.</a:t>
            </a:r>
          </a:p>
          <a:p>
            <a:pPr indent="-347472"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Bring life jackets or check for a loaner station. </a:t>
            </a:r>
          </a:p>
          <a:p>
            <a:pPr indent="-347472"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Stay close to shore and rest when tired. </a:t>
            </a:r>
          </a:p>
          <a:p>
            <a:pPr indent="-347472"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Don’t swim alone and supervise children and teens.</a:t>
            </a:r>
          </a:p>
          <a:p>
            <a:pPr indent="-347472"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Know what to do in an emergency.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2C8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Graphic 2" descr="Swimming with solid fill">
            <a:extLst>
              <a:ext uri="{FF2B5EF4-FFF2-40B4-BE49-F238E27FC236}">
                <a16:creationId xmlns:a16="http://schemas.microsoft.com/office/drawing/2014/main" id="{1FBA69C8-54BB-171A-98FE-7A3061B82D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96663" y="2186409"/>
            <a:ext cx="457200" cy="457200"/>
          </a:xfrm>
          <a:prstGeom prst="rect">
            <a:avLst/>
          </a:prstGeom>
        </p:spPr>
      </p:pic>
      <p:pic>
        <p:nvPicPr>
          <p:cNvPr id="5" name="Graphic 4" descr="Partial sun outline">
            <a:extLst>
              <a:ext uri="{FF2B5EF4-FFF2-40B4-BE49-F238E27FC236}">
                <a16:creationId xmlns:a16="http://schemas.microsoft.com/office/drawing/2014/main" id="{83A1691B-5DE4-D1D2-CE88-59B97A7CD5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96663" y="2755831"/>
            <a:ext cx="457200" cy="457200"/>
          </a:xfrm>
          <a:prstGeom prst="rect">
            <a:avLst/>
          </a:prstGeom>
        </p:spPr>
      </p:pic>
      <p:pic>
        <p:nvPicPr>
          <p:cNvPr id="6" name="Graphic 5" descr="Irritant outline">
            <a:extLst>
              <a:ext uri="{FF2B5EF4-FFF2-40B4-BE49-F238E27FC236}">
                <a16:creationId xmlns:a16="http://schemas.microsoft.com/office/drawing/2014/main" id="{FEDDA16C-17F2-0103-60CA-C9DB4CEE30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96663" y="3370635"/>
            <a:ext cx="457200" cy="457200"/>
          </a:xfrm>
          <a:prstGeom prst="rect">
            <a:avLst/>
          </a:prstGeom>
        </p:spPr>
      </p:pic>
      <p:pic>
        <p:nvPicPr>
          <p:cNvPr id="7" name="Graphic 6" descr="Life jacket with solid fill">
            <a:extLst>
              <a:ext uri="{FF2B5EF4-FFF2-40B4-BE49-F238E27FC236}">
                <a16:creationId xmlns:a16="http://schemas.microsoft.com/office/drawing/2014/main" id="{3ED51D5B-9657-B4AE-B904-CFA47BF42D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596663" y="3985439"/>
            <a:ext cx="457200" cy="457200"/>
          </a:xfrm>
          <a:prstGeom prst="rect">
            <a:avLst/>
          </a:prstGeom>
        </p:spPr>
      </p:pic>
      <p:pic>
        <p:nvPicPr>
          <p:cNvPr id="8" name="Graphic 7" descr="Hammock outline">
            <a:extLst>
              <a:ext uri="{FF2B5EF4-FFF2-40B4-BE49-F238E27FC236}">
                <a16:creationId xmlns:a16="http://schemas.microsoft.com/office/drawing/2014/main" id="{4C5D57FA-F5DC-1F8B-35A9-63E80008CC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596663" y="4630661"/>
            <a:ext cx="457200" cy="457200"/>
          </a:xfrm>
          <a:prstGeom prst="rect">
            <a:avLst/>
          </a:prstGeom>
        </p:spPr>
      </p:pic>
      <p:pic>
        <p:nvPicPr>
          <p:cNvPr id="9" name="Graphic 8" descr="Group success with solid fill">
            <a:extLst>
              <a:ext uri="{FF2B5EF4-FFF2-40B4-BE49-F238E27FC236}">
                <a16:creationId xmlns:a16="http://schemas.microsoft.com/office/drawing/2014/main" id="{273ABBDC-FDE8-86F5-8612-CBCB36A448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596663" y="5217918"/>
            <a:ext cx="457200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35C65C-27C5-A7C8-A521-8F59580D7D3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91319" y="2296551"/>
            <a:ext cx="1764481" cy="3240649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81073A7-8292-C786-D8FF-B1E292273AA7}"/>
              </a:ext>
            </a:extLst>
          </p:cNvPr>
          <p:cNvSpPr txBox="1">
            <a:spLocks/>
          </p:cNvSpPr>
          <p:nvPr/>
        </p:nvSpPr>
        <p:spPr>
          <a:xfrm>
            <a:off x="9362716" y="6530929"/>
            <a:ext cx="2570205" cy="2762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www.seattlechildrens.org/dp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F2C8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3" name="Graphic 12" descr="Cpr with solid fill">
            <a:extLst>
              <a:ext uri="{FF2B5EF4-FFF2-40B4-BE49-F238E27FC236}">
                <a16:creationId xmlns:a16="http://schemas.microsoft.com/office/drawing/2014/main" id="{5389AFD6-406C-C3E5-C9CF-9DC09072CCD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583963" y="580517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363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472" y="668919"/>
            <a:ext cx="7013448" cy="1627632"/>
          </a:xfrm>
        </p:spPr>
        <p:txBody>
          <a:bodyPr/>
          <a:lstStyle/>
          <a:p>
            <a:r>
              <a:rPr lang="en-US" sz="4400" dirty="0">
                <a:latin typeface="+mj-lt"/>
              </a:rPr>
              <a:t>Water Safety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BD890-6A99-C160-C084-2916E2310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48269" y="1684078"/>
            <a:ext cx="8240151" cy="3069503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Around water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Get familiar with surroundings beforehand.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Always keep children in sight when water is nearby.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Have young children wear a life jacket when playing on a dock, boat, etc.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Know what to do in an emergency.</a:t>
            </a:r>
          </a:p>
          <a:p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2C8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Graphic 2" descr="Rainy scene outline">
            <a:extLst>
              <a:ext uri="{FF2B5EF4-FFF2-40B4-BE49-F238E27FC236}">
                <a16:creationId xmlns:a16="http://schemas.microsoft.com/office/drawing/2014/main" id="{59BD2E54-9E5C-D978-410A-B4F8E38E66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04700" y="2231646"/>
            <a:ext cx="457200" cy="457200"/>
          </a:xfrm>
          <a:prstGeom prst="rect">
            <a:avLst/>
          </a:prstGeom>
        </p:spPr>
      </p:pic>
      <p:pic>
        <p:nvPicPr>
          <p:cNvPr id="5" name="Graphic 4" descr="Eyes outline">
            <a:extLst>
              <a:ext uri="{FF2B5EF4-FFF2-40B4-BE49-F238E27FC236}">
                <a16:creationId xmlns:a16="http://schemas.microsoft.com/office/drawing/2014/main" id="{1AC7F6D6-C0C9-7851-D26A-6E397F4DC7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04700" y="2803146"/>
            <a:ext cx="457200" cy="457200"/>
          </a:xfrm>
          <a:prstGeom prst="rect">
            <a:avLst/>
          </a:prstGeom>
        </p:spPr>
      </p:pic>
      <p:pic>
        <p:nvPicPr>
          <p:cNvPr id="6" name="Graphic 5" descr="Life jacket with solid fill">
            <a:extLst>
              <a:ext uri="{FF2B5EF4-FFF2-40B4-BE49-F238E27FC236}">
                <a16:creationId xmlns:a16="http://schemas.microsoft.com/office/drawing/2014/main" id="{0705E4E1-767A-6A4F-4862-5185106348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04700" y="3374646"/>
            <a:ext cx="457200" cy="457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52C5E7-C001-F6D5-CBF3-26474B316D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3569" y="4753582"/>
            <a:ext cx="2605827" cy="17099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E7A3CF3-4A7E-AB4E-EDD4-9A4E805EF3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00897" y="4720846"/>
            <a:ext cx="2570206" cy="1712690"/>
          </a:xfrm>
          <a:prstGeom prst="rect">
            <a:avLst/>
          </a:prstGeom>
        </p:spPr>
      </p:pic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2A6ECCCE-EFCA-9ABD-7680-EB87C063CF34}"/>
              </a:ext>
            </a:extLst>
          </p:cNvPr>
          <p:cNvSpPr txBox="1">
            <a:spLocks/>
          </p:cNvSpPr>
          <p:nvPr/>
        </p:nvSpPr>
        <p:spPr>
          <a:xfrm>
            <a:off x="9362715" y="6492665"/>
            <a:ext cx="2570205" cy="2762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www.seattlechildrens.org/dp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F2C8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8" name="Graphic 17" descr="Cpr with solid fill">
            <a:extLst>
              <a:ext uri="{FF2B5EF4-FFF2-40B4-BE49-F238E27FC236}">
                <a16:creationId xmlns:a16="http://schemas.microsoft.com/office/drawing/2014/main" id="{7F42D22E-500E-72F4-2107-34AD182831F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604700" y="4081387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49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B52302-C511-32DD-DBA4-5F9F72DB3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2C8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90077D-F148-9390-C79B-03FD703C7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337" y="137160"/>
            <a:ext cx="5774714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5886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449</Words>
  <Application>Microsoft Office PowerPoint</Application>
  <PresentationFormat>Widescreen</PresentationFormat>
  <Paragraphs>61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Arial Black</vt:lpstr>
      <vt:lpstr>Calibri</vt:lpstr>
      <vt:lpstr>Montserrat</vt:lpstr>
      <vt:lpstr>Sabon Next LT</vt:lpstr>
      <vt:lpstr>Wingdings</vt:lpstr>
      <vt:lpstr>1_Office Theme</vt:lpstr>
      <vt:lpstr>Water Safety</vt:lpstr>
      <vt:lpstr>PowerPoint Presentation</vt:lpstr>
      <vt:lpstr>Water Safety</vt:lpstr>
      <vt:lpstr>Water Safety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Safety</dc:title>
  <dc:creator>Dawson, Kimberly</dc:creator>
  <cp:lastModifiedBy>Dawson, Kimberly</cp:lastModifiedBy>
  <cp:revision>1</cp:revision>
  <dcterms:created xsi:type="dcterms:W3CDTF">2023-05-30T21:31:10Z</dcterms:created>
  <dcterms:modified xsi:type="dcterms:W3CDTF">2023-05-30T21:31:38Z</dcterms:modified>
</cp:coreProperties>
</file>