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1" r:id="rId3"/>
    <p:sldId id="263" r:id="rId4"/>
    <p:sldId id="269" r:id="rId5"/>
    <p:sldId id="274" r:id="rId6"/>
    <p:sldId id="289" r:id="rId7"/>
    <p:sldId id="273" r:id="rId8"/>
    <p:sldId id="275" r:id="rId9"/>
    <p:sldId id="277" r:id="rId10"/>
    <p:sldId id="268" r:id="rId11"/>
    <p:sldId id="270" r:id="rId12"/>
    <p:sldId id="271" r:id="rId13"/>
    <p:sldId id="353" r:id="rId14"/>
    <p:sldId id="272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357" r:id="rId26"/>
    <p:sldId id="287" r:id="rId27"/>
    <p:sldId id="288" r:id="rId28"/>
    <p:sldId id="3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310" autoAdjust="0"/>
  </p:normalViewPr>
  <p:slideViewPr>
    <p:cSldViewPr snapToGrid="0">
      <p:cViewPr varScale="1">
        <p:scale>
          <a:sx n="47" d="100"/>
          <a:sy n="47" d="100"/>
        </p:scale>
        <p:origin x="14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66BF7-3DFB-4517-8020-76210950F8B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0A999-7D2B-4A00-B5FB-A91556ABF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1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9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7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2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9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59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6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7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29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68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76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50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14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3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85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82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1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9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0A999-7D2B-4A00-B5FB-A91556ABFD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1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8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0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6161-6B97-4F73-8986-8371F4DFED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8628-3B42-60BE-EF68-6096A6FD7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E0196-8B1E-7853-8143-7572F50C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2F79F-FBAC-63CB-A108-6AC588B1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C78EC-8BFB-F854-EB5D-7FD110FB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48012-A6D5-B41A-0A1E-D10B4599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5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10BA-28BD-A62F-B840-58498A13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C1261-9A6E-A82D-5886-10BC41A8C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75286-A853-B621-7338-CCD8AFA4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934C8-8BDA-ABE0-8FD4-5F6D48D9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D4D2-A4BE-FEF8-30AC-3E71FF5F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815C40-C6C0-9686-05C6-5ABEE7602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771E9-DB22-014E-D301-0C96C8C5E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4611B-63F6-6F01-3B3F-B92F041A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E8449-DF14-9E26-1D6C-8FB92AC7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411C9-9ACC-B8E7-AF68-10089203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5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01">
            <a:extLst>
              <a:ext uri="{FF2B5EF4-FFF2-40B4-BE49-F238E27FC236}">
                <a16:creationId xmlns:a16="http://schemas.microsoft.com/office/drawing/2014/main" id="{A08F5958-5BCB-37CD-A847-7473195CA0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4077" y="808185"/>
            <a:ext cx="2246572" cy="4865112"/>
          </a:xfrm>
          <a:custGeom>
            <a:avLst/>
            <a:gdLst>
              <a:gd name="connsiteX0" fmla="*/ 372242 w 3690046"/>
              <a:gd name="connsiteY0" fmla="*/ 0 h 7991058"/>
              <a:gd name="connsiteX1" fmla="*/ 3317805 w 3690046"/>
              <a:gd name="connsiteY1" fmla="*/ 0 h 7991058"/>
              <a:gd name="connsiteX2" fmla="*/ 3690046 w 3690046"/>
              <a:gd name="connsiteY2" fmla="*/ 372460 h 7991058"/>
              <a:gd name="connsiteX3" fmla="*/ 3690046 w 3690046"/>
              <a:gd name="connsiteY3" fmla="*/ 7618598 h 7991058"/>
              <a:gd name="connsiteX4" fmla="*/ 3317805 w 3690046"/>
              <a:gd name="connsiteY4" fmla="*/ 7991058 h 7991058"/>
              <a:gd name="connsiteX5" fmla="*/ 372242 w 3690046"/>
              <a:gd name="connsiteY5" fmla="*/ 7991058 h 7991058"/>
              <a:gd name="connsiteX6" fmla="*/ 0 w 3690046"/>
              <a:gd name="connsiteY6" fmla="*/ 7618598 h 7991058"/>
              <a:gd name="connsiteX7" fmla="*/ 0 w 3690046"/>
              <a:gd name="connsiteY7" fmla="*/ 372460 h 7991058"/>
              <a:gd name="connsiteX8" fmla="*/ 372242 w 3690046"/>
              <a:gd name="connsiteY8" fmla="*/ 0 h 799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046" h="7991058">
                <a:moveTo>
                  <a:pt x="372242" y="0"/>
                </a:moveTo>
                <a:lnTo>
                  <a:pt x="3317805" y="0"/>
                </a:lnTo>
                <a:cubicBezTo>
                  <a:pt x="3523222" y="0"/>
                  <a:pt x="3690046" y="166922"/>
                  <a:pt x="3690046" y="372460"/>
                </a:cubicBezTo>
                <a:lnTo>
                  <a:pt x="3690046" y="7618598"/>
                </a:lnTo>
                <a:cubicBezTo>
                  <a:pt x="3690046" y="7824136"/>
                  <a:pt x="3523222" y="7991058"/>
                  <a:pt x="3317805" y="7991058"/>
                </a:cubicBezTo>
                <a:lnTo>
                  <a:pt x="372242" y="7991058"/>
                </a:lnTo>
                <a:cubicBezTo>
                  <a:pt x="166824" y="7991058"/>
                  <a:pt x="0" y="7824136"/>
                  <a:pt x="0" y="7618598"/>
                </a:cubicBezTo>
                <a:lnTo>
                  <a:pt x="0" y="372460"/>
                </a:lnTo>
                <a:cubicBezTo>
                  <a:pt x="0" y="166922"/>
                  <a:pt x="166824" y="0"/>
                  <a:pt x="37224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3" name="PLACEHOLDER 01">
            <a:extLst>
              <a:ext uri="{FF2B5EF4-FFF2-40B4-BE49-F238E27FC236}">
                <a16:creationId xmlns:a16="http://schemas.microsoft.com/office/drawing/2014/main" id="{66418820-A22A-20B9-B9BA-06F5360B57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9070" y="855482"/>
            <a:ext cx="2246572" cy="4865112"/>
          </a:xfrm>
          <a:custGeom>
            <a:avLst/>
            <a:gdLst>
              <a:gd name="connsiteX0" fmla="*/ 372242 w 3690046"/>
              <a:gd name="connsiteY0" fmla="*/ 0 h 7991058"/>
              <a:gd name="connsiteX1" fmla="*/ 3317805 w 3690046"/>
              <a:gd name="connsiteY1" fmla="*/ 0 h 7991058"/>
              <a:gd name="connsiteX2" fmla="*/ 3690046 w 3690046"/>
              <a:gd name="connsiteY2" fmla="*/ 372460 h 7991058"/>
              <a:gd name="connsiteX3" fmla="*/ 3690046 w 3690046"/>
              <a:gd name="connsiteY3" fmla="*/ 7618598 h 7991058"/>
              <a:gd name="connsiteX4" fmla="*/ 3317805 w 3690046"/>
              <a:gd name="connsiteY4" fmla="*/ 7991058 h 7991058"/>
              <a:gd name="connsiteX5" fmla="*/ 372242 w 3690046"/>
              <a:gd name="connsiteY5" fmla="*/ 7991058 h 7991058"/>
              <a:gd name="connsiteX6" fmla="*/ 0 w 3690046"/>
              <a:gd name="connsiteY6" fmla="*/ 7618598 h 7991058"/>
              <a:gd name="connsiteX7" fmla="*/ 0 w 3690046"/>
              <a:gd name="connsiteY7" fmla="*/ 372460 h 7991058"/>
              <a:gd name="connsiteX8" fmla="*/ 372242 w 3690046"/>
              <a:gd name="connsiteY8" fmla="*/ 0 h 799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046" h="7991058">
                <a:moveTo>
                  <a:pt x="372242" y="0"/>
                </a:moveTo>
                <a:lnTo>
                  <a:pt x="3317805" y="0"/>
                </a:lnTo>
                <a:cubicBezTo>
                  <a:pt x="3523222" y="0"/>
                  <a:pt x="3690046" y="166922"/>
                  <a:pt x="3690046" y="372460"/>
                </a:cubicBezTo>
                <a:lnTo>
                  <a:pt x="3690046" y="7618598"/>
                </a:lnTo>
                <a:cubicBezTo>
                  <a:pt x="3690046" y="7824136"/>
                  <a:pt x="3523222" y="7991058"/>
                  <a:pt x="3317805" y="7991058"/>
                </a:cubicBezTo>
                <a:lnTo>
                  <a:pt x="372242" y="7991058"/>
                </a:lnTo>
                <a:cubicBezTo>
                  <a:pt x="166824" y="7991058"/>
                  <a:pt x="0" y="7824136"/>
                  <a:pt x="0" y="7618598"/>
                </a:cubicBezTo>
                <a:lnTo>
                  <a:pt x="0" y="372460"/>
                </a:lnTo>
                <a:cubicBezTo>
                  <a:pt x="0" y="166922"/>
                  <a:pt x="166824" y="0"/>
                  <a:pt x="37224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5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6245-40AB-BB47-7F4F-3CD7E4EA8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12FF3-DFD2-F515-6751-1F5E9F26D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119CF-D957-E4BF-97BC-BC0D62D1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34621-EBA5-A198-331C-B82BE7C1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E6077-AC8B-0927-AA7E-AF295712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7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F05B3-A7BB-D51A-1781-DB82F1C7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5D711-7422-9EDC-B839-21CCA8A8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A270D-8656-9561-46BA-29CFC9D1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90770-AADE-A763-2441-B9DDBE45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E1FEA-88F1-62F4-BAA8-C3201B70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0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1147-1809-B7E1-C3B1-3BD8E54B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5C08-5C55-B5EE-445F-ACEBF8F7A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F5047-3029-62EF-CADD-D937CABAA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AF05E-3F73-7D28-04E2-A67F6C84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3B5A8-4EC1-CA60-4848-65911F45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9B3E0-BEEA-9EE3-C56E-65AFE36C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3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8DFD-DD14-7899-7295-F476105C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4B38E-D491-9F99-50B9-D5E36F543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DE0B2-7751-9C10-7B14-97EBC404B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E81D6-588D-95FE-74B7-DD0085CB8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34B26-BC32-4D1B-36AE-BC572538C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D00EE-91FF-F579-949C-5A7A1EA5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FA6B2-7362-BFCE-D726-A10FAC56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7DAB92-09F0-E009-8537-573AE096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3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ADE3-BDB3-45AF-7722-90395421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23B52-517E-C780-09DE-CD227139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35919-0393-BB0A-6F09-48062BF7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F4BFE-F41A-A803-82DC-71412182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D5125-2587-6BB7-8F55-0C6AD6B3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2CA51-4CAC-054A-0FF4-93CFA3CC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A8CD2-F488-4551-9FAE-4B093F53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1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5C4D-D78F-46EE-1BFE-C2C9DE8E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5BC9A-48A8-1C26-633B-D08DA8E1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4DC64-33C9-2A76-14E5-F7F423808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8FD72-45B3-78A4-9533-775B08F8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7A95F-DC27-28F1-2061-E3C350B0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752B-7967-BAD0-3E13-ABD7999D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4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8EF2-4B90-7C5D-949E-7485EF12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C9227-0B59-DD24-3BDA-027676171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9CA21-0572-0232-05BF-26F9AD1EB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26CE4-4067-33A3-DB2F-683068E7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C0184-9BA7-6F0D-B02B-83053D3F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FA5E3-900F-17CE-4A0F-B296FBA1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6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5BBBF-8200-2287-271F-BFC518A8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7A07E-9D26-FA81-265F-D2A921ACF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C7287-4328-57FD-A9E9-A3F3CD0B7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06AB-8B10-4CAB-8187-96AF04A2FA3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EFAD-DF5B-A06C-E2F6-FE91A66ED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C523E-5C79-B7AC-6256-D89F11272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6BC2-5ABD-4AD3-B318-AD598A90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linkedin.com/pulse/20140827142156-30504270-what-s-the-difference-presentation-vs-facilitat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entimeter.com/app/presentation/alg5gbin6v58eiw9p9bgdzft1wphzxvv/zmrwn8jmbk5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dropbox.com/scl/fi/4erzhia8m1qksjym58e05/facilitation-course_agenda-template.docx?dl=0&amp;rlkey=jrlsvg2m93ivmxzzttw1ggx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cl/fi/4erzhia8m1qksjym58e05/facilitation-course_agenda-template.docx?dl=0&amp;rlkey=jrlsvg2m93ivmxzzttw1ggx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cl/fi/6a72256mfzkfyv5hgnvvx/Facilitation-course_Group-Norms.docx?dl=0&amp;rlkey=y8lqcg7elmzcf0trvi0n0qk7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A7FB8A5-C746-0573-C70E-58CB5045BB4C}"/>
              </a:ext>
            </a:extLst>
          </p:cNvPr>
          <p:cNvSpPr/>
          <p:nvPr/>
        </p:nvSpPr>
        <p:spPr>
          <a:xfrm>
            <a:off x="528506" y="3769710"/>
            <a:ext cx="5806747" cy="2463800"/>
          </a:xfrm>
          <a:prstGeom prst="roundRect">
            <a:avLst/>
          </a:prstGeom>
          <a:solidFill>
            <a:srgbClr val="008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220CABE-178A-B9C6-8755-0BAFED74EE67}"/>
              </a:ext>
            </a:extLst>
          </p:cNvPr>
          <p:cNvSpPr/>
          <p:nvPr/>
        </p:nvSpPr>
        <p:spPr>
          <a:xfrm>
            <a:off x="6887183" y="-374515"/>
            <a:ext cx="7607030" cy="7607030"/>
          </a:xfrm>
          <a:prstGeom prst="ellipse">
            <a:avLst/>
          </a:prstGeom>
          <a:solidFill>
            <a:srgbClr val="03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FF04F39-CD00-EAEC-31C8-A265889F3745}"/>
              </a:ext>
            </a:extLst>
          </p:cNvPr>
          <p:cNvSpPr/>
          <p:nvPr/>
        </p:nvSpPr>
        <p:spPr>
          <a:xfrm>
            <a:off x="6772784" y="-681419"/>
            <a:ext cx="8220838" cy="8220838"/>
          </a:xfrm>
          <a:prstGeom prst="ellipse">
            <a:avLst/>
          </a:prstGeom>
          <a:noFill/>
          <a:ln w="19050">
            <a:solidFill>
              <a:srgbClr val="03C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EEE14-F15A-2E87-565B-0E06B65D198F}"/>
              </a:ext>
            </a:extLst>
          </p:cNvPr>
          <p:cNvSpPr txBox="1"/>
          <p:nvPr/>
        </p:nvSpPr>
        <p:spPr>
          <a:xfrm>
            <a:off x="581027" y="1578212"/>
            <a:ext cx="5692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Lato Black" panose="020F0502020204030203" pitchFamily="34" charset="77"/>
              </a:rPr>
              <a:t>CHW </a:t>
            </a:r>
            <a:r>
              <a:rPr lang="en-US" sz="5400" b="1" dirty="0">
                <a:latin typeface="Lato Black" panose="020F0502020204030203" pitchFamily="34" charset="77"/>
              </a:rPr>
              <a:t>Facilitation Skills</a:t>
            </a:r>
            <a:endParaRPr lang="en-US" sz="6600" b="1" dirty="0">
              <a:latin typeface="Lato Black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53099-5F74-E4F5-1441-2EADD497B611}"/>
              </a:ext>
            </a:extLst>
          </p:cNvPr>
          <p:cNvSpPr txBox="1"/>
          <p:nvPr/>
        </p:nvSpPr>
        <p:spPr>
          <a:xfrm>
            <a:off x="761096" y="4127531"/>
            <a:ext cx="5332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Part 1: Introductions and setting agendas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Kim Dawson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2C9846-2DE8-B5B8-4A4C-7911FA5BF031}"/>
              </a:ext>
            </a:extLst>
          </p:cNvPr>
          <p:cNvSpPr/>
          <p:nvPr/>
        </p:nvSpPr>
        <p:spPr>
          <a:xfrm>
            <a:off x="6096000" y="1"/>
            <a:ext cx="2438400" cy="2463800"/>
          </a:xfrm>
          <a:prstGeom prst="ellipse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9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17E89B-2BEE-0F90-A906-34FCDA26F0ED}"/>
              </a:ext>
            </a:extLst>
          </p:cNvPr>
          <p:cNvSpPr/>
          <p:nvPr/>
        </p:nvSpPr>
        <p:spPr>
          <a:xfrm>
            <a:off x="6350000" y="1808688"/>
            <a:ext cx="5511800" cy="4220153"/>
          </a:xfrm>
          <a:prstGeom prst="roundRect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E97F1C-B915-7AF3-4F4D-B848C5422704}"/>
              </a:ext>
            </a:extLst>
          </p:cNvPr>
          <p:cNvSpPr/>
          <p:nvPr/>
        </p:nvSpPr>
        <p:spPr>
          <a:xfrm>
            <a:off x="516620" y="1808687"/>
            <a:ext cx="5511800" cy="4220154"/>
          </a:xfrm>
          <a:prstGeom prst="roundRect">
            <a:avLst/>
          </a:prstGeom>
          <a:solidFill>
            <a:srgbClr val="03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1991162" y="567209"/>
            <a:ext cx="8209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ato Black" panose="020F0502020204030203" pitchFamily="34" charset="77"/>
              </a:rPr>
              <a:t>Defining terms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657946" y="1951141"/>
            <a:ext cx="48686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Presenting</a:t>
            </a:r>
            <a:endParaRPr lang="en-US" sz="1000" b="1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600" b="1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speaker does most of the talking - They are the "star" of the show.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presentation is linear.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speaker has a point and a destination – Their goal is to share information; to get a group of people to think a certain way about topic, or understand a topic. 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547DB-755D-BF6F-CA7F-E5D719B7F31B}"/>
              </a:ext>
            </a:extLst>
          </p:cNvPr>
          <p:cNvSpPr txBox="1"/>
          <p:nvPr/>
        </p:nvSpPr>
        <p:spPr>
          <a:xfrm>
            <a:off x="6993160" y="1933605"/>
            <a:ext cx="486864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Facilitating</a:t>
            </a:r>
          </a:p>
          <a:p>
            <a:pPr algn="ctr"/>
            <a:endParaRPr lang="en-US" sz="1000" b="1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audience does most of the talking.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facilitator provides the destination and guideposts but allows the class to experience their way through the material.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facilitator allows the class to go back, move sideways, return to the start and/or anything else that helps them understand the material.</a:t>
            </a:r>
          </a:p>
          <a:p>
            <a:br>
              <a:rPr lang="en-US" sz="2400" dirty="0"/>
            </a:br>
            <a:endParaRPr lang="en-US" sz="2400" b="1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32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0F90BE5-B7AE-FD5A-C34F-602EFB7D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60" y="4690454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5BEF01-4394-9C4B-F936-6F9F348D2A82}"/>
              </a:ext>
            </a:extLst>
          </p:cNvPr>
          <p:cNvSpPr txBox="1"/>
          <p:nvPr/>
        </p:nvSpPr>
        <p:spPr>
          <a:xfrm>
            <a:off x="4680489" y="6290791"/>
            <a:ext cx="8059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/>
            <a:r>
              <a:rPr lang="en-US" dirty="0">
                <a:hlinkClick r:id="rId4"/>
              </a:rPr>
              <a:t>Citation: Jared Larson, “What's the Difference? Presentation vs. Facilitation”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4A5CC5C-9B02-9A4B-1F34-63CB085B8792}"/>
              </a:ext>
            </a:extLst>
          </p:cNvPr>
          <p:cNvSpPr/>
          <p:nvPr/>
        </p:nvSpPr>
        <p:spPr>
          <a:xfrm>
            <a:off x="1408671" y="353484"/>
            <a:ext cx="13864280" cy="13864280"/>
          </a:xfrm>
          <a:prstGeom prst="ellipse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3AA0F7-63E5-9AFB-1DC6-616ADD014BE7}"/>
              </a:ext>
            </a:extLst>
          </p:cNvPr>
          <p:cNvSpPr/>
          <p:nvPr/>
        </p:nvSpPr>
        <p:spPr>
          <a:xfrm>
            <a:off x="992354" y="58795"/>
            <a:ext cx="14736396" cy="14736396"/>
          </a:xfrm>
          <a:prstGeom prst="ellipse">
            <a:avLst/>
          </a:prstGeom>
          <a:noFill/>
          <a:ln w="25400">
            <a:solidFill>
              <a:srgbClr val="008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A278D-9EF9-4F38-D327-138F405294E8}"/>
              </a:ext>
            </a:extLst>
          </p:cNvPr>
          <p:cNvSpPr txBox="1"/>
          <p:nvPr/>
        </p:nvSpPr>
        <p:spPr>
          <a:xfrm>
            <a:off x="524684" y="412801"/>
            <a:ext cx="6309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Lato Black" panose="020F0502020204030203" pitchFamily="34" charset="77"/>
              </a:rPr>
              <a:t>Poll!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72556-2C9F-E27C-D4C2-75C42F125AE2}"/>
              </a:ext>
            </a:extLst>
          </p:cNvPr>
          <p:cNvSpPr txBox="1"/>
          <p:nvPr/>
        </p:nvSpPr>
        <p:spPr>
          <a:xfrm>
            <a:off x="6096000" y="2413000"/>
            <a:ext cx="5858576" cy="402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8FE7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sz="2800" dirty="0">
                <a:solidFill>
                  <a:srgbClr val="008FE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 </a:t>
            </a:r>
            <a:r>
              <a:rPr lang="en-US" sz="2800" dirty="0">
                <a:solidFill>
                  <a:srgbClr val="008FE7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</a:t>
            </a:r>
            <a:r>
              <a:rPr lang="en-US" sz="2800" dirty="0">
                <a:solidFill>
                  <a:srgbClr val="008FE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can learn a little bit more about each other…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008FE7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you facilitated or gave a presentation before?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your comfort with facilitating/presenting?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one area you want to grow in facilitating/presenting?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F3A27-267E-AF20-CCF1-AEA6F9928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60" y="3192915"/>
            <a:ext cx="5274140" cy="2696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737E9-92B5-6DF6-399F-0CF56A2BD888}"/>
              </a:ext>
            </a:extLst>
          </p:cNvPr>
          <p:cNvSpPr txBox="1"/>
          <p:nvPr/>
        </p:nvSpPr>
        <p:spPr>
          <a:xfrm>
            <a:off x="1578429" y="6441539"/>
            <a:ext cx="240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4"/>
              </a:rPr>
              <a:t>Mentimeter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4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0965C0-5F34-08C7-3CB0-10E3ADAB0ECB}"/>
              </a:ext>
            </a:extLst>
          </p:cNvPr>
          <p:cNvSpPr/>
          <p:nvPr/>
        </p:nvSpPr>
        <p:spPr>
          <a:xfrm>
            <a:off x="5622587" y="-136187"/>
            <a:ext cx="8832715" cy="7159557"/>
          </a:xfrm>
          <a:prstGeom prst="rect">
            <a:avLst/>
          </a:prstGeom>
          <a:solidFill>
            <a:srgbClr val="03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486383" y="381896"/>
            <a:ext cx="53374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Lato Black" panose="020F0502020204030203" pitchFamily="34" charset="77"/>
              </a:rPr>
              <a:t>CHWs as facilitators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486383" y="2669259"/>
            <a:ext cx="465719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It’s a </a:t>
            </a:r>
            <a:r>
              <a:rPr lang="en-US" sz="2400" b="1" i="0" dirty="0">
                <a:solidFill>
                  <a:srgbClr val="008FE7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natural fit.</a:t>
            </a:r>
          </a:p>
          <a:p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CHWs have </a:t>
            </a:r>
            <a:r>
              <a:rPr lang="en-US" sz="2400" b="1" dirty="0">
                <a:solidFill>
                  <a:srgbClr val="008FE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skills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400" b="1" dirty="0">
                <a:solidFill>
                  <a:srgbClr val="008FE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qualities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and </a:t>
            </a:r>
            <a:r>
              <a:rPr lang="en-US" sz="2400" b="1" dirty="0">
                <a:solidFill>
                  <a:srgbClr val="008FE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values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that lend well to being strong facilitators and presenters. 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Learning new skills or building on existing, leads to </a:t>
            </a:r>
            <a:r>
              <a:rPr lang="en-US" sz="2400" b="1" dirty="0">
                <a:solidFill>
                  <a:srgbClr val="008FE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growth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US" sz="2400" b="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3200" dirty="0"/>
          </a:p>
        </p:txBody>
      </p:sp>
      <p:pic>
        <p:nvPicPr>
          <p:cNvPr id="5122" name="Picture 2" descr="Job Posting for Patient Health Educators - The Big Picture of Health -  National Institute of Whole Health">
            <a:extLst>
              <a:ext uri="{FF2B5EF4-FFF2-40B4-BE49-F238E27FC236}">
                <a16:creationId xmlns:a16="http://schemas.microsoft.com/office/drawing/2014/main" id="{81A950FE-3D9E-C445-F857-AD9BAABE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91" y="951233"/>
            <a:ext cx="7754695" cy="516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3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486383" y="381896"/>
            <a:ext cx="11305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Lato Black" panose="020F0502020204030203" pitchFamily="34" charset="77"/>
              </a:rPr>
              <a:t>CHWs Core Competencies</a:t>
            </a:r>
          </a:p>
        </p:txBody>
      </p:sp>
      <p:pic>
        <p:nvPicPr>
          <p:cNvPr id="1026" name="Picture 2" descr="CHW Core Competencies">
            <a:extLst>
              <a:ext uri="{FF2B5EF4-FFF2-40B4-BE49-F238E27FC236}">
                <a16:creationId xmlns:a16="http://schemas.microsoft.com/office/drawing/2014/main" id="{8144A940-599D-D47E-4DC3-3517B250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22" y="1603244"/>
            <a:ext cx="7640956" cy="50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2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CHWs as facilitators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effectLst/>
              </a:rPr>
              <a:t>It’s a natural fit.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CHWs have skills, qualities, and values that lend well to being strong facilitators and presenters.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Learning new skills or building on existing ones leads to growth. </a:t>
            </a:r>
            <a:endParaRPr lang="en-US" sz="2000" b="0" i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6146" name="Picture 2" descr="Maladaptive Daydreaming: Symptoms and Diagnosis | Sleep Foundation">
            <a:extLst>
              <a:ext uri="{FF2B5EF4-FFF2-40B4-BE49-F238E27FC236}">
                <a16:creationId xmlns:a16="http://schemas.microsoft.com/office/drawing/2014/main" id="{015FB523-7C52-E269-E647-9EC777D5A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9" r="272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5A981-212D-2467-C903-6590C9109D99}"/>
              </a:ext>
            </a:extLst>
          </p:cNvPr>
          <p:cNvSpPr txBox="1"/>
          <p:nvPr/>
        </p:nvSpPr>
        <p:spPr>
          <a:xfrm>
            <a:off x="389106" y="564204"/>
            <a:ext cx="4921071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 Black" panose="020F0502020204030203" pitchFamily="34" charset="77"/>
              </a:rPr>
              <a:t>Beginning with a memory</a:t>
            </a:r>
          </a:p>
          <a:p>
            <a:endParaRPr lang="en-US" sz="3600" b="1" dirty="0">
              <a:latin typeface="Lato Black" panose="020F0502020204030203" pitchFamily="34" charset="7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FE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Reflect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a time where a facilitator/presenter led an experience you really liked</a:t>
            </a: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about it made the experience </a:t>
            </a:r>
            <a:r>
              <a:rPr lang="en-US" sz="2400" b="1" dirty="0">
                <a:solidFill>
                  <a:srgbClr val="008FE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meaningful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still </a:t>
            </a:r>
            <a:r>
              <a:rPr lang="en-US" sz="2400" b="1" dirty="0">
                <a:solidFill>
                  <a:srgbClr val="008FE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memorable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you?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2A880-F6A9-8DB7-92B8-7BA0A0EB5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0" y="5639712"/>
            <a:ext cx="1033670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7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4A5CC5C-9B02-9A4B-1F34-63CB085B8792}"/>
              </a:ext>
            </a:extLst>
          </p:cNvPr>
          <p:cNvSpPr/>
          <p:nvPr/>
        </p:nvSpPr>
        <p:spPr>
          <a:xfrm>
            <a:off x="4880159" y="-2135923"/>
            <a:ext cx="13864280" cy="13864280"/>
          </a:xfrm>
          <a:prstGeom prst="ellipse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3AA0F7-63E5-9AFB-1DC6-616ADD014BE7}"/>
              </a:ext>
            </a:extLst>
          </p:cNvPr>
          <p:cNvSpPr/>
          <p:nvPr/>
        </p:nvSpPr>
        <p:spPr>
          <a:xfrm>
            <a:off x="4611043" y="-2571981"/>
            <a:ext cx="14736396" cy="14736396"/>
          </a:xfrm>
          <a:prstGeom prst="ellipse">
            <a:avLst/>
          </a:prstGeom>
          <a:noFill/>
          <a:ln w="25400">
            <a:solidFill>
              <a:srgbClr val="008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A278D-9EF9-4F38-D327-138F405294E8}"/>
              </a:ext>
            </a:extLst>
          </p:cNvPr>
          <p:cNvSpPr txBox="1"/>
          <p:nvPr/>
        </p:nvSpPr>
        <p:spPr>
          <a:xfrm>
            <a:off x="212759" y="1933895"/>
            <a:ext cx="6309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 Black" panose="020F0502020204030203" pitchFamily="34" charset="77"/>
              </a:rPr>
              <a:t>Breakout or personal</a:t>
            </a:r>
          </a:p>
          <a:p>
            <a:r>
              <a:rPr lang="en-US" sz="6000" b="1" dirty="0">
                <a:latin typeface="Lato Black" panose="020F0502020204030203" pitchFamily="34" charset="77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72556-2C9F-E27C-D4C2-75C42F125AE2}"/>
              </a:ext>
            </a:extLst>
          </p:cNvPr>
          <p:cNvSpPr txBox="1"/>
          <p:nvPr/>
        </p:nvSpPr>
        <p:spPr>
          <a:xfrm>
            <a:off x="6365841" y="1953346"/>
            <a:ext cx="5613400" cy="438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8FE7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Things to think/share about: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8FE7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(Pick 1-2)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8FE7"/>
              </a:solidFill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you anticipate using these skills? What will be relevant or useful to you?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facilitation skills do you realize you already have experience in?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facilitation skills do you want to dedicate more energy to developing?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feels a little scary right now? What excites you?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05DC0-7A99-0794-080E-4E9255DBC1FA}"/>
              </a:ext>
            </a:extLst>
          </p:cNvPr>
          <p:cNvSpPr txBox="1"/>
          <p:nvPr/>
        </p:nvSpPr>
        <p:spPr>
          <a:xfrm>
            <a:off x="0" y="5346700"/>
            <a:ext cx="430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minutes. Choose from “Group” or “Personal time” break out rooms.</a:t>
            </a:r>
          </a:p>
        </p:txBody>
      </p:sp>
    </p:spTree>
    <p:extLst>
      <p:ext uri="{BB962C8B-B14F-4D97-AF65-F5344CB8AC3E}">
        <p14:creationId xmlns:p14="http://schemas.microsoft.com/office/powerpoint/2010/main" val="427068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4125E9-9FAC-AB97-21D4-1342E19068ED}"/>
              </a:ext>
            </a:extLst>
          </p:cNvPr>
          <p:cNvSpPr/>
          <p:nvPr/>
        </p:nvSpPr>
        <p:spPr>
          <a:xfrm>
            <a:off x="304475" y="360858"/>
            <a:ext cx="6612648" cy="6136284"/>
          </a:xfrm>
          <a:prstGeom prst="roundRect">
            <a:avLst/>
          </a:prstGeom>
          <a:solidFill>
            <a:srgbClr val="008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7018831" y="1490008"/>
            <a:ext cx="486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Lato Black" panose="020F0502020204030203" pitchFamily="34" charset="77"/>
              </a:rPr>
              <a:t>Time to </a:t>
            </a:r>
          </a:p>
          <a:p>
            <a:pPr algn="ctr"/>
            <a:r>
              <a:rPr lang="en-US" sz="6000" b="1" dirty="0">
                <a:latin typeface="Lato Black" panose="020F0502020204030203" pitchFamily="34" charset="77"/>
              </a:rPr>
              <a:t>Pause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865319" y="1555676"/>
            <a:ext cx="578309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We’re off to a great start. 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Let’s take a 5 min break before continuing. 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Stretch, grab a beverage, pet your dog, or just step away from your computer!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we come back, we’ll talk about how to set up an agenda.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AD93A12-03F4-6A84-2293-745B9025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887" y="3785335"/>
            <a:ext cx="2241392" cy="22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8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B112BFA8-AC78-B5D4-C626-F2702F978E20}"/>
              </a:ext>
            </a:extLst>
          </p:cNvPr>
          <p:cNvSpPr/>
          <p:nvPr/>
        </p:nvSpPr>
        <p:spPr>
          <a:xfrm>
            <a:off x="7069233" y="1742115"/>
            <a:ext cx="3774332" cy="3789563"/>
          </a:xfrm>
          <a:prstGeom prst="ellipse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812365" y="1742115"/>
            <a:ext cx="52836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ato Black" panose="020F0502020204030203" pitchFamily="34" charset="77"/>
              </a:rPr>
              <a:t>Welcome</a:t>
            </a:r>
          </a:p>
          <a:p>
            <a:pPr algn="ctr"/>
            <a:r>
              <a:rPr lang="en-US" sz="7200" b="1" dirty="0">
                <a:latin typeface="Lato Black" panose="020F0502020204030203" pitchFamily="34" charset="77"/>
              </a:rPr>
              <a:t> back!</a:t>
            </a:r>
          </a:p>
          <a:p>
            <a:pPr algn="ctr"/>
            <a:endParaRPr lang="en-US" sz="2800" b="1" dirty="0">
              <a:latin typeface="Lato Black" panose="020F0502020204030203" pitchFamily="34" charset="77"/>
            </a:endParaRPr>
          </a:p>
          <a:p>
            <a:pPr algn="ctr"/>
            <a:r>
              <a:rPr lang="en-US" sz="3600" dirty="0">
                <a:solidFill>
                  <a:srgbClr val="03CD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we’ll talk about how to set an agenda.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B92AE6-2FDF-D1DD-B84F-5C753C70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01" y="2547398"/>
            <a:ext cx="2178996" cy="21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1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DEEE14-F15A-2E87-565B-0E06B65D198F}"/>
              </a:ext>
            </a:extLst>
          </p:cNvPr>
          <p:cNvSpPr txBox="1"/>
          <p:nvPr/>
        </p:nvSpPr>
        <p:spPr>
          <a:xfrm>
            <a:off x="3249826" y="422145"/>
            <a:ext cx="5692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 Black" panose="020F0502020204030203" pitchFamily="34" charset="77"/>
              </a:rPr>
              <a:t>Let’s make a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53099-5F74-E4F5-1441-2EADD497B611}"/>
              </a:ext>
            </a:extLst>
          </p:cNvPr>
          <p:cNvSpPr txBox="1"/>
          <p:nvPr/>
        </p:nvSpPr>
        <p:spPr>
          <a:xfrm>
            <a:off x="1767046" y="4936729"/>
            <a:ext cx="3366854" cy="461665"/>
          </a:xfrm>
          <a:prstGeom prst="rect">
            <a:avLst/>
          </a:prstGeom>
          <a:solidFill>
            <a:srgbClr val="008F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a grocery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2D610-31FB-6C44-6C47-7F0D44D8EB66}"/>
              </a:ext>
            </a:extLst>
          </p:cNvPr>
          <p:cNvSpPr txBox="1"/>
          <p:nvPr/>
        </p:nvSpPr>
        <p:spPr>
          <a:xfrm>
            <a:off x="4190605" y="1536174"/>
            <a:ext cx="345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Quick! Pick 1, and take 2 minutes to 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1DAB5-283C-F904-F3CE-270403E640F4}"/>
              </a:ext>
            </a:extLst>
          </p:cNvPr>
          <p:cNvSpPr txBox="1"/>
          <p:nvPr/>
        </p:nvSpPr>
        <p:spPr>
          <a:xfrm>
            <a:off x="7062223" y="4936729"/>
            <a:ext cx="3515660" cy="830997"/>
          </a:xfrm>
          <a:prstGeom prst="rect">
            <a:avLst/>
          </a:prstGeom>
          <a:solidFill>
            <a:srgbClr val="03CD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a vacation packing list</a:t>
            </a:r>
          </a:p>
        </p:txBody>
      </p:sp>
      <p:pic>
        <p:nvPicPr>
          <p:cNvPr id="14338" name="Picture 2" descr="Everything You Need to Know About Locally Grown Produce | Publix Super  Market | The Publix Checkout">
            <a:extLst>
              <a:ext uri="{FF2B5EF4-FFF2-40B4-BE49-F238E27FC236}">
                <a16:creationId xmlns:a16="http://schemas.microsoft.com/office/drawing/2014/main" id="{D013E532-0FFA-4E7F-07E8-F74B63D07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/>
          <a:stretch/>
        </p:blipFill>
        <p:spPr bwMode="auto">
          <a:xfrm>
            <a:off x="1767046" y="2783186"/>
            <a:ext cx="3366854" cy="21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Best Beach Vacations in the US - Choice Hotels">
            <a:extLst>
              <a:ext uri="{FF2B5EF4-FFF2-40B4-BE49-F238E27FC236}">
                <a16:creationId xmlns:a16="http://schemas.microsoft.com/office/drawing/2014/main" id="{80EADE85-FA06-F9E5-A920-754BE99F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23" y="2604115"/>
            <a:ext cx="3515660" cy="23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54010-201A-1AE0-B35B-990A162D8465}"/>
              </a:ext>
            </a:extLst>
          </p:cNvPr>
          <p:cNvSpPr txBox="1"/>
          <p:nvPr/>
        </p:nvSpPr>
        <p:spPr>
          <a:xfrm>
            <a:off x="5461687" y="3552775"/>
            <a:ext cx="138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3AD2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09599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4125E9-9FAC-AB97-21D4-1342E19068ED}"/>
              </a:ext>
            </a:extLst>
          </p:cNvPr>
          <p:cNvSpPr/>
          <p:nvPr/>
        </p:nvSpPr>
        <p:spPr>
          <a:xfrm>
            <a:off x="5274877" y="360858"/>
            <a:ext cx="6612648" cy="6136284"/>
          </a:xfrm>
          <a:prstGeom prst="roundRect">
            <a:avLst/>
          </a:prstGeom>
          <a:solidFill>
            <a:srgbClr val="008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0" y="2632527"/>
            <a:ext cx="486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Lato Black" panose="020F0502020204030203" pitchFamily="34" charset="77"/>
              </a:rPr>
              <a:t>Notice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5689654" y="1256034"/>
            <a:ext cx="578309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Grocery list: 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Did you group by food category (dairy isle vs meat, produce, etc.)</a:t>
            </a:r>
          </a:p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Maybe you listed by what store you need to buy things from (basic staples, vs. specialty store)? Or maybe by what recipe you would be making?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Vacation packing list: 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Did you group by day of the week? Maybe you listed by activity planned, or what weather you would be dressing for?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make agendas </a:t>
            </a:r>
            <a:r>
              <a:rPr lang="en-US" sz="24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everyday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How you plan and group things makes it easier to follow along. 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60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328444-AF17-0742-A223-75355BCC70AE}"/>
              </a:ext>
            </a:extLst>
          </p:cNvPr>
          <p:cNvSpPr/>
          <p:nvPr/>
        </p:nvSpPr>
        <p:spPr>
          <a:xfrm>
            <a:off x="331812" y="3429000"/>
            <a:ext cx="4868116" cy="2308324"/>
          </a:xfrm>
          <a:prstGeom prst="roundRect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the chat, please introduce yourself by typing your name, organization, and the number of the weather photo that best matches how you are feeling today.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Example: Kim Dawson, CHW CARE, #8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24F16-F4CC-3F9D-BE4A-1661ABF9C7B1}"/>
              </a:ext>
            </a:extLst>
          </p:cNvPr>
          <p:cNvSpPr txBox="1"/>
          <p:nvPr/>
        </p:nvSpPr>
        <p:spPr>
          <a:xfrm>
            <a:off x="285135" y="1480235"/>
            <a:ext cx="4868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FE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are you “weathering” as you enter today’s workshop?</a:t>
            </a:r>
            <a:endParaRPr lang="en-US" sz="3200" b="1" dirty="0">
              <a:solidFill>
                <a:srgbClr val="008FE7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557B3-FA1B-7751-7FEC-D3825FFB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28" y="629040"/>
            <a:ext cx="6298363" cy="53314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0BFF997-CE80-1B9E-B951-3A2F9A40D6A5}"/>
              </a:ext>
            </a:extLst>
          </p:cNvPr>
          <p:cNvSpPr/>
          <p:nvPr/>
        </p:nvSpPr>
        <p:spPr>
          <a:xfrm>
            <a:off x="11307398" y="5541329"/>
            <a:ext cx="1711901" cy="1711901"/>
          </a:xfrm>
          <a:prstGeom prst="ellipse">
            <a:avLst/>
          </a:prstGeom>
          <a:solidFill>
            <a:srgbClr val="03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49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21A278D-9EF9-4F38-D327-138F405294E8}"/>
              </a:ext>
            </a:extLst>
          </p:cNvPr>
          <p:cNvSpPr txBox="1"/>
          <p:nvPr/>
        </p:nvSpPr>
        <p:spPr>
          <a:xfrm>
            <a:off x="212760" y="2459504"/>
            <a:ext cx="4398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 Black" panose="020F0502020204030203" pitchFamily="34" charset="77"/>
              </a:rPr>
              <a:t>Agendas for facilitating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72556-2C9F-E27C-D4C2-75C42F125AE2}"/>
              </a:ext>
            </a:extLst>
          </p:cNvPr>
          <p:cNvSpPr txBox="1"/>
          <p:nvPr/>
        </p:nvSpPr>
        <p:spPr>
          <a:xfrm>
            <a:off x="6365841" y="1953346"/>
            <a:ext cx="561340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F37F5-FD0F-F45F-042B-5FFFA68B9B96}"/>
              </a:ext>
            </a:extLst>
          </p:cNvPr>
          <p:cNvSpPr/>
          <p:nvPr/>
        </p:nvSpPr>
        <p:spPr>
          <a:xfrm>
            <a:off x="4611044" y="0"/>
            <a:ext cx="7620997" cy="7159557"/>
          </a:xfrm>
          <a:prstGeom prst="rect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6774F-B99D-C868-BA24-9D05636AB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95" y="642024"/>
            <a:ext cx="6556219" cy="5899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F0BDB-147D-64EB-C148-15BDDBEEBFBC}"/>
              </a:ext>
            </a:extLst>
          </p:cNvPr>
          <p:cNvSpPr txBox="1"/>
          <p:nvPr/>
        </p:nvSpPr>
        <p:spPr>
          <a:xfrm>
            <a:off x="486383" y="5058383"/>
            <a:ext cx="2918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linkClick r:id="rId4"/>
              </a:rPr>
              <a:t>Template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708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0965C0-5F34-08C7-3CB0-10E3ADAB0ECB}"/>
              </a:ext>
            </a:extLst>
          </p:cNvPr>
          <p:cNvSpPr/>
          <p:nvPr/>
        </p:nvSpPr>
        <p:spPr>
          <a:xfrm>
            <a:off x="0" y="0"/>
            <a:ext cx="5143576" cy="7159557"/>
          </a:xfrm>
          <a:prstGeom prst="rect">
            <a:avLst/>
          </a:prstGeom>
          <a:solidFill>
            <a:srgbClr val="03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6096000" y="504037"/>
            <a:ext cx="4908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 Black" panose="020F0502020204030203" pitchFamily="34" charset="77"/>
              </a:rPr>
              <a:t>Know the end goal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5902091" y="2512131"/>
            <a:ext cx="59173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 an agenda beforehand and know what the end goal(s) are</a:t>
            </a:r>
          </a:p>
          <a:p>
            <a:endParaRPr lang="en-US" sz="20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we need a meeting? Or should this be covered in an email?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Typically, email is a better fit for relaying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 are better for planning and discussion</a:t>
            </a:r>
            <a:endParaRPr lang="en-US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are we meeting and what do we want out of our time together?</a:t>
            </a:r>
          </a:p>
          <a:p>
            <a:endParaRPr lang="en-US" sz="20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the right people here?</a:t>
            </a:r>
            <a:endParaRPr lang="en-US" sz="20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3200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E5F2ADD-AD4F-6BFB-D06E-A667A1F7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5" y="2099111"/>
            <a:ext cx="3337176" cy="33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72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1058539" y="838210"/>
            <a:ext cx="11712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 Black" panose="020F0502020204030203" pitchFamily="34" charset="77"/>
              </a:rPr>
              <a:t>Resist temptation to overload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747609" y="2665025"/>
            <a:ext cx="52772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 what is reasonable to accomplish in your time together</a:t>
            </a:r>
          </a:p>
          <a:p>
            <a:endParaRPr lang="en-US" sz="20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Think about how long each portion will take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that portion runs over is that OK? Are you ready to shorten or take out other sections?</a:t>
            </a:r>
          </a:p>
          <a:p>
            <a:endParaRPr lang="en-US" sz="3200" dirty="0"/>
          </a:p>
        </p:txBody>
      </p:sp>
      <p:pic>
        <p:nvPicPr>
          <p:cNvPr id="18434" name="Picture 2" descr="The Difference Between Surge &amp; Overload Protection | Okotoks, AB">
            <a:extLst>
              <a:ext uri="{FF2B5EF4-FFF2-40B4-BE49-F238E27FC236}">
                <a16:creationId xmlns:a16="http://schemas.microsoft.com/office/drawing/2014/main" id="{750DB090-F413-8AD6-F8AB-BB2144AA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12" y="1994072"/>
            <a:ext cx="5277288" cy="34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76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4125E9-9FAC-AB97-21D4-1342E19068ED}"/>
              </a:ext>
            </a:extLst>
          </p:cNvPr>
          <p:cNvSpPr/>
          <p:nvPr/>
        </p:nvSpPr>
        <p:spPr>
          <a:xfrm>
            <a:off x="384165" y="1669102"/>
            <a:ext cx="4778878" cy="4991190"/>
          </a:xfrm>
          <a:prstGeom prst="roundRect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384165" y="344774"/>
            <a:ext cx="11713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Lato Black" panose="020F0502020204030203" pitchFamily="34" charset="77"/>
              </a:rPr>
              <a:t>Consider what input you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564590" y="2164149"/>
            <a:ext cx="441802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your goals of your presentation or meeting you are facilitating? </a:t>
            </a:r>
            <a:r>
              <a:rPr 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it to share out on decisions that have already been made? Is it to educate on a topic? Do you need feedback?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 should align with your goals.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want yes/no answers…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with closed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want dialogue and feedback…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 questions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C6A87-FCC7-43D1-A0EF-A34CE8A0D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4" b="48521"/>
          <a:stretch/>
        </p:blipFill>
        <p:spPr>
          <a:xfrm>
            <a:off x="5163043" y="2525225"/>
            <a:ext cx="7177238" cy="30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81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17E89B-2BEE-0F90-A906-34FCDA26F0ED}"/>
              </a:ext>
            </a:extLst>
          </p:cNvPr>
          <p:cNvSpPr/>
          <p:nvPr/>
        </p:nvSpPr>
        <p:spPr>
          <a:xfrm>
            <a:off x="6350001" y="1987288"/>
            <a:ext cx="5511800" cy="4048671"/>
          </a:xfrm>
          <a:prstGeom prst="roundRect">
            <a:avLst/>
          </a:prstGeom>
          <a:solidFill>
            <a:srgbClr val="008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E97F1C-B915-7AF3-4F4D-B848C5422704}"/>
              </a:ext>
            </a:extLst>
          </p:cNvPr>
          <p:cNvSpPr/>
          <p:nvPr/>
        </p:nvSpPr>
        <p:spPr>
          <a:xfrm>
            <a:off x="584200" y="1939640"/>
            <a:ext cx="5511800" cy="4096319"/>
          </a:xfrm>
          <a:prstGeom prst="roundRect">
            <a:avLst/>
          </a:prstGeom>
          <a:solidFill>
            <a:srgbClr val="03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1991162" y="567209"/>
            <a:ext cx="8209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ato Black" panose="020F0502020204030203" pitchFamily="34" charset="77"/>
              </a:rPr>
              <a:t>Question Examples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838201" y="2279639"/>
            <a:ext cx="4868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Closed</a:t>
            </a:r>
          </a:p>
          <a:p>
            <a:pPr algn="ctr"/>
            <a:endParaRPr lang="en-US" sz="1600" b="1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you think our organization shoul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 </a:t>
            </a: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a table at the community resource fair?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3AD2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 in a “Yes/No” answer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547DB-755D-BF6F-CA7F-E5D719B7F31B}"/>
              </a:ext>
            </a:extLst>
          </p:cNvPr>
          <p:cNvSpPr txBox="1"/>
          <p:nvPr/>
        </p:nvSpPr>
        <p:spPr>
          <a:xfrm>
            <a:off x="7078606" y="2107359"/>
            <a:ext cx="48686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</a:t>
            </a:r>
          </a:p>
          <a:p>
            <a:pPr algn="ctr"/>
            <a:endParaRPr lang="en-US" sz="1400" b="1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some opportunities our organization has if we have a table at the resource fair? What services do we want to promote?</a:t>
            </a:r>
          </a:p>
          <a:p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 in discussion</a:t>
            </a:r>
          </a:p>
          <a:p>
            <a:endParaRPr lang="en-US" sz="3200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78E0C87C-94EE-95AF-45E5-1092AA1F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24" y="5063280"/>
            <a:ext cx="1322173" cy="13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50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18F5C3-CEBF-243B-345D-0644BC25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368" y="1787361"/>
            <a:ext cx="925286" cy="925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30677C-4FAA-4BCF-DEE9-01D9900DFF2A}"/>
              </a:ext>
            </a:extLst>
          </p:cNvPr>
          <p:cNvSpPr txBox="1"/>
          <p:nvPr/>
        </p:nvSpPr>
        <p:spPr>
          <a:xfrm>
            <a:off x="2231519" y="1403879"/>
            <a:ext cx="7998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 the sequence of the topics you are planning</a:t>
            </a:r>
          </a:p>
          <a:p>
            <a:pPr algn="ctr"/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Pick the order based on several variables:</a:t>
            </a:r>
          </a:p>
          <a:p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40114-D2FB-4EF5-05E6-CB05EC1396C0}"/>
              </a:ext>
            </a:extLst>
          </p:cNvPr>
          <p:cNvSpPr txBox="1"/>
          <p:nvPr/>
        </p:nvSpPr>
        <p:spPr>
          <a:xfrm>
            <a:off x="1179680" y="230051"/>
            <a:ext cx="10102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Lato Black" panose="020F0502020204030203" pitchFamily="34" charset="77"/>
              </a:rPr>
              <a:t>Consider the meeting flow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3B067D-8B87-9F38-3C89-313B4A435058}"/>
              </a:ext>
            </a:extLst>
          </p:cNvPr>
          <p:cNvGraphicFramePr>
            <a:graphicFrameLocks noGrp="1"/>
          </p:cNvGraphicFramePr>
          <p:nvPr/>
        </p:nvGraphicFramePr>
        <p:xfrm>
          <a:off x="1342321" y="3429000"/>
          <a:ext cx="10037379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022">
                  <a:extLst>
                    <a:ext uri="{9D8B030D-6E8A-4147-A177-3AD203B41FA5}">
                      <a16:colId xmlns:a16="http://schemas.microsoft.com/office/drawing/2014/main" val="2644921871"/>
                    </a:ext>
                  </a:extLst>
                </a:gridCol>
                <a:gridCol w="5116285">
                  <a:extLst>
                    <a:ext uri="{9D8B030D-6E8A-4147-A177-3AD203B41FA5}">
                      <a16:colId xmlns:a16="http://schemas.microsoft.com/office/drawing/2014/main" val="2723231560"/>
                    </a:ext>
                  </a:extLst>
                </a:gridCol>
                <a:gridCol w="3629072">
                  <a:extLst>
                    <a:ext uri="{9D8B030D-6E8A-4147-A177-3AD203B41FA5}">
                      <a16:colId xmlns:a16="http://schemas.microsoft.com/office/drawing/2014/main" val="740453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Consideration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28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Logical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 we need to talk about one topic to decide on another topic? </a:t>
                      </a:r>
                    </a:p>
                    <a:p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Deciding what theater location, you and friends will see a movie at together, and then picking a nearby restaurant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07762"/>
                  </a:ext>
                </a:extLst>
              </a:tr>
              <a:tr h="55967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Energy/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What will the group’s energy level be for discussing this topic at the beginning as opposed to later in the meeting?</a:t>
                      </a:r>
                    </a:p>
                    <a:p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r>
                        <a:rPr lang="en-US" sz="160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*If something is urgent, saving it for the end might result in not getting to the topic before running out of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If you know picking a restaurant will take a lot of energy to decide amongst your group of friends, pick the restaurant first, and then find the closest theater to see a movie afterwards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037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645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4125E9-9FAC-AB97-21D4-1342E19068ED}"/>
              </a:ext>
            </a:extLst>
          </p:cNvPr>
          <p:cNvSpPr/>
          <p:nvPr/>
        </p:nvSpPr>
        <p:spPr>
          <a:xfrm>
            <a:off x="5424615" y="360858"/>
            <a:ext cx="6462909" cy="6136284"/>
          </a:xfrm>
          <a:prstGeom prst="roundRect">
            <a:avLst/>
          </a:prstGeom>
          <a:solidFill>
            <a:srgbClr val="008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304476" y="1669249"/>
            <a:ext cx="486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Lato Black" panose="020F0502020204030203" pitchFamily="34" charset="77"/>
              </a:rPr>
              <a:t>Practice </a:t>
            </a:r>
          </a:p>
          <a:p>
            <a:pPr algn="ctr"/>
            <a:r>
              <a:rPr lang="en-US" sz="6000" b="1" dirty="0">
                <a:latin typeface="Lato Black" panose="020F0502020204030203" pitchFamily="34" charset="77"/>
              </a:rPr>
              <a:t>opportunity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5875006" y="1948531"/>
            <a:ext cx="57830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Take the agenda </a:t>
            </a:r>
            <a:r>
              <a:rPr lang="en-US" sz="2400" b="1" dirty="0">
                <a:solidFill>
                  <a:srgbClr val="F3AD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your next meeting (or make your own!).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 the agenda for the meeting or take notes during the meeting what you witness in the agenda presented to you. </a:t>
            </a:r>
          </a:p>
          <a:p>
            <a:pPr marL="0" indent="0">
              <a:buNone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Come back for Session 2, to let us know how it goes!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A6EA599-FDBF-E77A-DB64-4B7C93B6D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71" y="3872135"/>
            <a:ext cx="2123303" cy="21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90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B112BFA8-AC78-B5D4-C626-F2702F978E20}"/>
              </a:ext>
            </a:extLst>
          </p:cNvPr>
          <p:cNvSpPr/>
          <p:nvPr/>
        </p:nvSpPr>
        <p:spPr>
          <a:xfrm>
            <a:off x="7918315" y="2101335"/>
            <a:ext cx="3774332" cy="3789563"/>
          </a:xfrm>
          <a:prstGeom prst="ellipse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1991162" y="567209"/>
            <a:ext cx="8209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ato Black" panose="020F0502020204030203" pitchFamily="34" charset="77"/>
              </a:rPr>
              <a:t>Closing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1082526" y="2472622"/>
            <a:ext cx="6038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3CD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Reflect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two takeaways you’re leaving with from this first session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3CD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Practice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Opportunity: Set the agenda!</a:t>
            </a: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3CD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Join us for Session 2!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FE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Topic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Examining Zoom Etiquette, and building inclusive &amp; accessible spaces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FE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Date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August 8</a:t>
            </a:r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10am – 12pm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B92AE6-2FDF-D1DD-B84F-5C753C70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2906619"/>
            <a:ext cx="2178996" cy="21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77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B112BFA8-AC78-B5D4-C626-F2702F978E20}"/>
              </a:ext>
            </a:extLst>
          </p:cNvPr>
          <p:cNvSpPr/>
          <p:nvPr/>
        </p:nvSpPr>
        <p:spPr>
          <a:xfrm>
            <a:off x="4208834" y="1767538"/>
            <a:ext cx="3774332" cy="3789563"/>
          </a:xfrm>
          <a:prstGeom prst="ellipse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1991162" y="567209"/>
            <a:ext cx="8209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ato Black" panose="020F0502020204030203" pitchFamily="34" charset="77"/>
              </a:rPr>
              <a:t>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2837753" y="2269222"/>
            <a:ext cx="603812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 algn="ctr"/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 algn="ctr"/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Email: kidawson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@kingcounty.gov</a:t>
            </a:r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B92AE6-2FDF-D1DD-B84F-5C753C70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02" y="2572821"/>
            <a:ext cx="2178996" cy="21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0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B112BFA8-AC78-B5D4-C626-F2702F978E20}"/>
              </a:ext>
            </a:extLst>
          </p:cNvPr>
          <p:cNvSpPr/>
          <p:nvPr/>
        </p:nvSpPr>
        <p:spPr>
          <a:xfrm>
            <a:off x="7918315" y="2101335"/>
            <a:ext cx="3774332" cy="3789563"/>
          </a:xfrm>
          <a:prstGeom prst="ellipse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1991162" y="567209"/>
            <a:ext cx="8209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ato Black" panose="020F0502020204030203" pitchFamily="34" charset="77"/>
              </a:rPr>
              <a:t>Introductions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1481360" y="2419274"/>
            <a:ext cx="60381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Welcome. No matter what brought you here, you are in the right 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are grateful 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</a:t>
            </a: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you bring to this course.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are excited to learn together.  </a:t>
            </a:r>
          </a:p>
          <a:p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B92AE6-2FDF-D1DD-B84F-5C753C70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2906619"/>
            <a:ext cx="2178996" cy="21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9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4125E9-9FAC-AB97-21D4-1342E19068ED}"/>
              </a:ext>
            </a:extLst>
          </p:cNvPr>
          <p:cNvSpPr/>
          <p:nvPr/>
        </p:nvSpPr>
        <p:spPr>
          <a:xfrm>
            <a:off x="304475" y="360858"/>
            <a:ext cx="6612648" cy="6136284"/>
          </a:xfrm>
          <a:prstGeom prst="roundRect">
            <a:avLst/>
          </a:prstGeom>
          <a:solidFill>
            <a:srgbClr val="008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1532106" y="1967061"/>
            <a:ext cx="4868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 Black" panose="020F0502020204030203" pitchFamily="34" charset="77"/>
              </a:rPr>
              <a:t>What brings us together today…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7679448" y="1367135"/>
            <a:ext cx="42080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Collectively improving our presentation and facilitation skills</a:t>
            </a:r>
          </a:p>
          <a:p>
            <a:endParaRPr lang="en-US" sz="3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720D1A-7CF6-4661-F47B-487AACC4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57" y="4167902"/>
            <a:ext cx="1976336" cy="19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0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DEEE14-F15A-2E87-565B-0E06B65D198F}"/>
              </a:ext>
            </a:extLst>
          </p:cNvPr>
          <p:cNvSpPr txBox="1"/>
          <p:nvPr/>
        </p:nvSpPr>
        <p:spPr>
          <a:xfrm>
            <a:off x="2448737" y="459220"/>
            <a:ext cx="8854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 Black" panose="020F0502020204030203" pitchFamily="34" charset="77"/>
              </a:rPr>
              <a:t>Our learning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53099-5F74-E4F5-1441-2EADD497B611}"/>
              </a:ext>
            </a:extLst>
          </p:cNvPr>
          <p:cNvSpPr txBox="1"/>
          <p:nvPr/>
        </p:nvSpPr>
        <p:spPr>
          <a:xfrm>
            <a:off x="619937" y="1600598"/>
            <a:ext cx="1122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to expect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Broader goal: Build confidence and excitement for facilitating &amp; presenting!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Goals by session: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A0ED9A-1841-2770-3E14-7C5080EB2180}"/>
              </a:ext>
            </a:extLst>
          </p:cNvPr>
          <p:cNvSpPr/>
          <p:nvPr/>
        </p:nvSpPr>
        <p:spPr>
          <a:xfrm>
            <a:off x="4187302" y="2950820"/>
            <a:ext cx="3817395" cy="3705600"/>
          </a:xfrm>
          <a:prstGeom prst="ellipse">
            <a:avLst/>
          </a:prstGeom>
          <a:solidFill>
            <a:srgbClr val="F3A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Session 2: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Examining Zoom etiquette, and building inclusive &amp; accessible spaces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Aug. 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16BCFC-00E1-5F2B-42A7-E2D3142C24CA}"/>
              </a:ext>
            </a:extLst>
          </p:cNvPr>
          <p:cNvSpPr/>
          <p:nvPr/>
        </p:nvSpPr>
        <p:spPr>
          <a:xfrm>
            <a:off x="8203661" y="2926643"/>
            <a:ext cx="3817395" cy="3705600"/>
          </a:xfrm>
          <a:prstGeom prst="ellipse">
            <a:avLst/>
          </a:prstGeom>
          <a:solidFill>
            <a:srgbClr val="008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Session 3: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Time management, and managing ambiguity or conflict while facilitating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Aug. 22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2C9846-2DE8-B5B8-4A4C-7911FA5BF031}"/>
              </a:ext>
            </a:extLst>
          </p:cNvPr>
          <p:cNvSpPr/>
          <p:nvPr/>
        </p:nvSpPr>
        <p:spPr>
          <a:xfrm>
            <a:off x="170944" y="3132306"/>
            <a:ext cx="3817395" cy="3705600"/>
          </a:xfrm>
          <a:prstGeom prst="ellipse">
            <a:avLst/>
          </a:prstGeom>
          <a:solidFill>
            <a:srgbClr val="03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Session 1: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Introduction to facilitating &amp; presenting, and setting agendas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July 25th</a:t>
            </a:r>
          </a:p>
        </p:txBody>
      </p:sp>
    </p:spTree>
    <p:extLst>
      <p:ext uri="{BB962C8B-B14F-4D97-AF65-F5344CB8AC3E}">
        <p14:creationId xmlns:p14="http://schemas.microsoft.com/office/powerpoint/2010/main" val="84308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4220CABE-178A-B9C6-8755-0BAFED74EE67}"/>
              </a:ext>
            </a:extLst>
          </p:cNvPr>
          <p:cNvSpPr/>
          <p:nvPr/>
        </p:nvSpPr>
        <p:spPr>
          <a:xfrm>
            <a:off x="5000016" y="0"/>
            <a:ext cx="7191983" cy="6858000"/>
          </a:xfrm>
          <a:prstGeom prst="ellipse">
            <a:avLst/>
          </a:prstGeom>
          <a:solidFill>
            <a:srgbClr val="03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FF04F39-CD00-EAEC-31C8-A265889F3745}"/>
              </a:ext>
            </a:extLst>
          </p:cNvPr>
          <p:cNvSpPr/>
          <p:nvPr/>
        </p:nvSpPr>
        <p:spPr>
          <a:xfrm>
            <a:off x="4768886" y="-214009"/>
            <a:ext cx="7682518" cy="7315200"/>
          </a:xfrm>
          <a:prstGeom prst="ellipse">
            <a:avLst/>
          </a:prstGeom>
          <a:noFill/>
          <a:ln w="19050">
            <a:solidFill>
              <a:srgbClr val="03C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EEE14-F15A-2E87-565B-0E06B65D198F}"/>
              </a:ext>
            </a:extLst>
          </p:cNvPr>
          <p:cNvSpPr txBox="1"/>
          <p:nvPr/>
        </p:nvSpPr>
        <p:spPr>
          <a:xfrm>
            <a:off x="911767" y="1830647"/>
            <a:ext cx="40882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 Black" panose="020F0502020204030203" pitchFamily="34" charset="77"/>
              </a:rPr>
              <a:t>Skills we will build on today:</a:t>
            </a:r>
          </a:p>
          <a:p>
            <a:r>
              <a:rPr lang="en-US" sz="4400" i="1" dirty="0">
                <a:solidFill>
                  <a:srgbClr val="03CD98"/>
                </a:solidFill>
                <a:latin typeface="Lato Black" panose="020F0502020204030203" pitchFamily="34" charset="77"/>
              </a:rPr>
              <a:t>Session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D4B51-A4FE-55C4-AA96-D66CD0BA91FD}"/>
              </a:ext>
            </a:extLst>
          </p:cNvPr>
          <p:cNvSpPr txBox="1"/>
          <p:nvPr/>
        </p:nvSpPr>
        <p:spPr>
          <a:xfrm>
            <a:off x="6196339" y="1166842"/>
            <a:ext cx="5092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Understanding the difference between presenting and facilitating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Acknowledging the importance  of CHWs as presenters/ facilitators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Learning how to set a solid agenda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Understanding the difference between open and closed questions, and when to use them</a:t>
            </a:r>
          </a:p>
        </p:txBody>
      </p:sp>
    </p:spTree>
    <p:extLst>
      <p:ext uri="{BB962C8B-B14F-4D97-AF65-F5344CB8AC3E}">
        <p14:creationId xmlns:p14="http://schemas.microsoft.com/office/powerpoint/2010/main" val="71492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317770" y="364535"/>
            <a:ext cx="11556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ato Black" panose="020F0502020204030203" pitchFamily="34" charset="77"/>
              </a:rPr>
              <a:t>Honoring the wisdom already</a:t>
            </a:r>
          </a:p>
          <a:p>
            <a:pPr algn="ctr"/>
            <a:r>
              <a:rPr lang="en-US" sz="5400" b="1" dirty="0">
                <a:latin typeface="Lato Black" panose="020F0502020204030203" pitchFamily="34" charset="77"/>
              </a:rPr>
              <a:t> in the room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440270" y="2841025"/>
            <a:ext cx="42607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utilize and value the wealth of experience and knowledge in this room.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are on this learning journey, together.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0" dirty="0">
              <a:effectLst/>
              <a:highlight>
                <a:srgbClr val="FFFF00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E4D72AD-BE99-D0A8-FAD8-570BDCC9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8823">
            <a:off x="4550113" y="2544606"/>
            <a:ext cx="3091774" cy="30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1746C4-C996-19B0-DFEB-421DF5356BC7}"/>
              </a:ext>
            </a:extLst>
          </p:cNvPr>
          <p:cNvSpPr txBox="1"/>
          <p:nvPr/>
        </p:nvSpPr>
        <p:spPr>
          <a:xfrm>
            <a:off x="8024706" y="2382333"/>
            <a:ext cx="3849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</a:t>
            </a: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deepen our learning journey together with authentic engagement, personal sharing and meaningful dialogue. 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focus on the practical.</a:t>
            </a:r>
          </a:p>
        </p:txBody>
      </p:sp>
    </p:spTree>
    <p:extLst>
      <p:ext uri="{BB962C8B-B14F-4D97-AF65-F5344CB8AC3E}">
        <p14:creationId xmlns:p14="http://schemas.microsoft.com/office/powerpoint/2010/main" val="16947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4125E9-9FAC-AB97-21D4-1342E19068ED}"/>
              </a:ext>
            </a:extLst>
          </p:cNvPr>
          <p:cNvSpPr/>
          <p:nvPr/>
        </p:nvSpPr>
        <p:spPr>
          <a:xfrm>
            <a:off x="304474" y="360858"/>
            <a:ext cx="8357611" cy="6136284"/>
          </a:xfrm>
          <a:prstGeom prst="roundRect">
            <a:avLst/>
          </a:prstGeom>
          <a:solidFill>
            <a:srgbClr val="008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7745026" y="2224725"/>
            <a:ext cx="486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Lato Black" panose="020F0502020204030203" pitchFamily="34" charset="77"/>
              </a:rPr>
              <a:t>Group</a:t>
            </a:r>
          </a:p>
          <a:p>
            <a:pPr algn="ctr"/>
            <a:r>
              <a:rPr lang="en-US" sz="6000" b="1" dirty="0">
                <a:latin typeface="Lato Black" panose="020F0502020204030203" pitchFamily="34" charset="77"/>
              </a:rPr>
              <a:t> norms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774740" y="678966"/>
            <a:ext cx="74170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participate thoughtfully, and make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limit our distractions where possible and practice being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do what we need to take care of ourselves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support multiple truths, allow differing perspectives to co-exist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allow ideas and conversations to exist un-finished, without closure when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stay on mute if you’re not talking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use your camera, when possible and comfortable, to help us foster community and shared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be afraid to use chat box or raise hand icon!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C458B-D602-1D52-720C-562D8DA422AE}"/>
              </a:ext>
            </a:extLst>
          </p:cNvPr>
          <p:cNvSpPr txBox="1"/>
          <p:nvPr/>
        </p:nvSpPr>
        <p:spPr>
          <a:xfrm>
            <a:off x="8846356" y="4465817"/>
            <a:ext cx="3041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3CD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Anything you’d like to add?</a:t>
            </a:r>
          </a:p>
          <a:p>
            <a:endParaRPr lang="en-US" b="1" i="1" dirty="0">
              <a:solidFill>
                <a:srgbClr val="03CD9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800" b="1" i="1" dirty="0">
                <a:solidFill>
                  <a:srgbClr val="03CD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Feel free to share aloud or by adding to this </a:t>
            </a:r>
            <a:r>
              <a:rPr lang="en-US" sz="1800" b="1" i="1" dirty="0">
                <a:solidFill>
                  <a:srgbClr val="F3AD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document</a:t>
            </a:r>
            <a:r>
              <a:rPr lang="en-US" sz="1800" b="1" i="1" dirty="0">
                <a:solidFill>
                  <a:srgbClr val="F3AD2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1" i="1" dirty="0">
                <a:solidFill>
                  <a:srgbClr val="03CD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any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2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AD9053B-900F-528E-EA19-EF3320200267}"/>
              </a:ext>
            </a:extLst>
          </p:cNvPr>
          <p:cNvSpPr txBox="1"/>
          <p:nvPr/>
        </p:nvSpPr>
        <p:spPr>
          <a:xfrm>
            <a:off x="1622396" y="498364"/>
            <a:ext cx="9272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Lato Black" panose="020F0502020204030203" pitchFamily="34" charset="77"/>
              </a:rPr>
              <a:t>A note about breaks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5750B-92FB-D8E6-A6D7-9727DEF4727A}"/>
              </a:ext>
            </a:extLst>
          </p:cNvPr>
          <p:cNvSpPr txBox="1"/>
          <p:nvPr/>
        </p:nvSpPr>
        <p:spPr>
          <a:xfrm>
            <a:off x="1444290" y="1841242"/>
            <a:ext cx="603812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Breaks are </a:t>
            </a:r>
            <a:r>
              <a:rPr lang="en-US" sz="2400" b="1" i="0" dirty="0">
                <a:solidFill>
                  <a:srgbClr val="03CD98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self- care</a:t>
            </a:r>
            <a:r>
              <a:rPr lang="en-US" sz="240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US" sz="24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Learning something new is always challenging – give yourself </a:t>
            </a:r>
            <a:r>
              <a:rPr lang="en-US" sz="2400" b="1" dirty="0">
                <a:solidFill>
                  <a:srgbClr val="03CD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will have one scheduled break at </a:t>
            </a:r>
            <a:r>
              <a:rPr lang="en-US" sz="2400" b="1" dirty="0">
                <a:solidFill>
                  <a:srgbClr val="03CD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10:50am, 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however please </a:t>
            </a:r>
            <a:r>
              <a:rPr lang="en-US" sz="2400" b="1" dirty="0">
                <a:solidFill>
                  <a:srgbClr val="03CD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any time 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what you need to do to </a:t>
            </a:r>
            <a:r>
              <a:rPr lang="en-US" sz="2400" b="1" dirty="0">
                <a:solidFill>
                  <a:srgbClr val="03CD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take care of yourself</a:t>
            </a:r>
          </a:p>
          <a:p>
            <a:endParaRPr lang="en-US" sz="32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1830007-784F-F269-2D0A-006F219AE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23" y="2345634"/>
            <a:ext cx="2901256" cy="29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15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1529</Words>
  <Application>Microsoft Office PowerPoint</Application>
  <PresentationFormat>Widescreen</PresentationFormat>
  <Paragraphs>256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Lato</vt:lpstr>
      <vt:lpstr>Lato Black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Dawson, Kimberly</dc:creator>
  <cp:lastModifiedBy>Dawson, Kimberly</cp:lastModifiedBy>
  <cp:revision>1</cp:revision>
  <dcterms:created xsi:type="dcterms:W3CDTF">2023-07-28T18:21:02Z</dcterms:created>
  <dcterms:modified xsi:type="dcterms:W3CDTF">2023-07-28T18:23:32Z</dcterms:modified>
</cp:coreProperties>
</file>