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291" r:id="rId3"/>
    <p:sldId id="292" r:id="rId4"/>
    <p:sldId id="293" r:id="rId5"/>
    <p:sldId id="294" r:id="rId6"/>
    <p:sldId id="295" r:id="rId7"/>
    <p:sldId id="297" r:id="rId8"/>
    <p:sldId id="298" r:id="rId9"/>
    <p:sldId id="299" r:id="rId10"/>
    <p:sldId id="300" r:id="rId11"/>
    <p:sldId id="304" r:id="rId12"/>
    <p:sldId id="306" r:id="rId13"/>
    <p:sldId id="305" r:id="rId14"/>
    <p:sldId id="308" r:id="rId15"/>
    <p:sldId id="309" r:id="rId16"/>
    <p:sldId id="307" r:id="rId17"/>
    <p:sldId id="311" r:id="rId18"/>
    <p:sldId id="301" r:id="rId19"/>
    <p:sldId id="302" r:id="rId20"/>
    <p:sldId id="350" r:id="rId21"/>
    <p:sldId id="312" r:id="rId22"/>
    <p:sldId id="322" r:id="rId23"/>
    <p:sldId id="313" r:id="rId24"/>
    <p:sldId id="314" r:id="rId25"/>
    <p:sldId id="315" r:id="rId26"/>
    <p:sldId id="351" r:id="rId27"/>
    <p:sldId id="352" r:id="rId28"/>
    <p:sldId id="316" r:id="rId29"/>
    <p:sldId id="317" r:id="rId30"/>
    <p:sldId id="318" r:id="rId31"/>
    <p:sldId id="319" r:id="rId32"/>
    <p:sldId id="321" r:id="rId33"/>
    <p:sldId id="303" r:id="rId34"/>
    <p:sldId id="359" r:id="rId35"/>
    <p:sldId id="360" r:id="rId36"/>
    <p:sldId id="3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B9F0E-4A28-411F-8A01-DA74BAB79D73}"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F4545-33DA-4086-B67C-282853293FF4}" type="slidenum">
              <a:rPr lang="en-US" smtClean="0"/>
              <a:t>‹#›</a:t>
            </a:fld>
            <a:endParaRPr lang="en-US"/>
          </a:p>
        </p:txBody>
      </p:sp>
    </p:spTree>
    <p:extLst>
      <p:ext uri="{BB962C8B-B14F-4D97-AF65-F5344CB8AC3E}">
        <p14:creationId xmlns:p14="http://schemas.microsoft.com/office/powerpoint/2010/main" val="220169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oin.slack.com/t/chwcare/shared_invite/zt-2009aa1gn-qZUZl0Xf2BO1KKsSL5lmuQ"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sitting up right, put both your feet on the floor… grounded</a:t>
            </a:r>
          </a:p>
          <a:p>
            <a:r>
              <a:rPr lang="en-US" dirty="0"/>
              <a:t>Shoulder back</a:t>
            </a:r>
          </a:p>
          <a:p>
            <a:r>
              <a:rPr lang="en-US" dirty="0"/>
              <a:t>Neck rolls</a:t>
            </a:r>
          </a:p>
          <a:p>
            <a:r>
              <a:rPr lang="en-US" dirty="0"/>
              <a:t>Hold a side next stretch</a:t>
            </a:r>
          </a:p>
          <a:p>
            <a:r>
              <a:rPr lang="en-US" dirty="0"/>
              <a:t>Now transfer other side</a:t>
            </a:r>
          </a:p>
          <a:p>
            <a:r>
              <a:rPr lang="en-US" dirty="0"/>
              <a:t>Lets bring our arms above head in a big sun </a:t>
            </a:r>
            <a:r>
              <a:rPr lang="en-US" dirty="0" err="1"/>
              <a:t>saluation</a:t>
            </a:r>
            <a:endParaRPr lang="en-US" dirty="0"/>
          </a:p>
          <a:p>
            <a:r>
              <a:rPr lang="en-US" dirty="0"/>
              <a:t>Coming up as slowly as you can</a:t>
            </a:r>
          </a:p>
          <a:p>
            <a:r>
              <a:rPr lang="en-US" dirty="0"/>
              <a:t>Once </a:t>
            </a:r>
            <a:r>
              <a:rPr lang="en-US" dirty="0" err="1"/>
              <a:t>youre</a:t>
            </a:r>
            <a:r>
              <a:rPr lang="en-US" dirty="0"/>
              <a:t> at the top extend to push up just one more stretch that you can </a:t>
            </a:r>
          </a:p>
          <a:p>
            <a:r>
              <a:rPr lang="en-US" dirty="0"/>
              <a:t>Bend to the sides</a:t>
            </a:r>
          </a:p>
          <a:p>
            <a:r>
              <a:rPr lang="en-US" dirty="0"/>
              <a:t>Twist</a:t>
            </a:r>
          </a:p>
          <a:p>
            <a:r>
              <a:rPr lang="en-US" dirty="0"/>
              <a:t>Intuitive movement – on your own listen to your body on what movement it needs next</a:t>
            </a:r>
          </a:p>
          <a:p>
            <a:r>
              <a:rPr lang="en-US" dirty="0"/>
              <a:t>Sit back down for some deep breathing</a:t>
            </a:r>
          </a:p>
          <a:p>
            <a:r>
              <a:rPr lang="en-US" dirty="0"/>
              <a:t>How it connects to body language</a:t>
            </a:r>
          </a:p>
        </p:txBody>
      </p:sp>
      <p:sp>
        <p:nvSpPr>
          <p:cNvPr id="4" name="Slide Number Placeholder 3"/>
          <p:cNvSpPr>
            <a:spLocks noGrp="1"/>
          </p:cNvSpPr>
          <p:nvPr>
            <p:ph type="sldNum" sz="quarter" idx="5"/>
          </p:nvPr>
        </p:nvSpPr>
        <p:spPr/>
        <p:txBody>
          <a:bodyPr/>
          <a:lstStyle/>
          <a:p>
            <a:fld id="{59946161-6B97-4F73-8986-8371F4DFEDD5}" type="slidenum">
              <a:rPr lang="en-US" smtClean="0"/>
              <a:t>2</a:t>
            </a:fld>
            <a:endParaRPr lang="en-US"/>
          </a:p>
        </p:txBody>
      </p:sp>
    </p:spTree>
    <p:extLst>
      <p:ext uri="{BB962C8B-B14F-4D97-AF65-F5344CB8AC3E}">
        <p14:creationId xmlns:p14="http://schemas.microsoft.com/office/powerpoint/2010/main" val="31742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Ultimately grounding in helps us start from a place of being more focused participants that feel connection between themselves and other learners; which hopefully gets us closer to achieving any given goal of that meeting.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12</a:t>
            </a:fld>
            <a:endParaRPr lang="en-US"/>
          </a:p>
        </p:txBody>
      </p:sp>
    </p:spTree>
    <p:extLst>
      <p:ext uri="{BB962C8B-B14F-4D97-AF65-F5344CB8AC3E}">
        <p14:creationId xmlns:p14="http://schemas.microsoft.com/office/powerpoint/2010/main" val="246314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13</a:t>
            </a:fld>
            <a:endParaRPr lang="en-US"/>
          </a:p>
        </p:txBody>
      </p:sp>
    </p:spTree>
    <p:extLst>
      <p:ext uri="{BB962C8B-B14F-4D97-AF65-F5344CB8AC3E}">
        <p14:creationId xmlns:p14="http://schemas.microsoft.com/office/powerpoint/2010/main" val="55086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Facilitator having a routine to get into the right headspace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Acknowledging that even experienced facilitators can feel some nervous energy before facilitating, maybe it’s a new audience or a fairly new topic to you… maybe something happened in your personal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Centering yourself before starting your meeting can help you build the confidence to adequately show up for others in a meaningful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14</a:t>
            </a:fld>
            <a:endParaRPr lang="en-US"/>
          </a:p>
        </p:txBody>
      </p:sp>
    </p:spTree>
    <p:extLst>
      <p:ext uri="{BB962C8B-B14F-4D97-AF65-F5344CB8AC3E}">
        <p14:creationId xmlns:p14="http://schemas.microsoft.com/office/powerpoint/2010/main" val="426891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https://jamboard.google.com/d/1ZhP9pZuYulxz6FAjk-fJYVkwyemfQsk1sjMR1P1z9JM/edit?usp=sharing</a:t>
            </a:r>
          </a:p>
        </p:txBody>
      </p:sp>
      <p:sp>
        <p:nvSpPr>
          <p:cNvPr id="4" name="Slide Number Placeholder 3"/>
          <p:cNvSpPr>
            <a:spLocks noGrp="1"/>
          </p:cNvSpPr>
          <p:nvPr>
            <p:ph type="sldNum" sz="quarter" idx="5"/>
          </p:nvPr>
        </p:nvSpPr>
        <p:spPr/>
        <p:txBody>
          <a:bodyPr/>
          <a:lstStyle/>
          <a:p>
            <a:fld id="{59946161-6B97-4F73-8986-8371F4DFEDD5}" type="slidenum">
              <a:rPr lang="en-US" smtClean="0"/>
              <a:t>15</a:t>
            </a:fld>
            <a:endParaRPr lang="en-US"/>
          </a:p>
        </p:txBody>
      </p:sp>
    </p:spTree>
    <p:extLst>
      <p:ext uri="{BB962C8B-B14F-4D97-AF65-F5344CB8AC3E}">
        <p14:creationId xmlns:p14="http://schemas.microsoft.com/office/powerpoint/2010/main" val="15186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you’re in the right headspace, you’ve got your favorite beverage in front of you and just took your dog for a walk. Folks are walking into your presentation, or in the virtual waiting room… and you’re about to start. What does grounding in look like?</a:t>
            </a:r>
          </a:p>
        </p:txBody>
      </p:sp>
      <p:sp>
        <p:nvSpPr>
          <p:cNvPr id="4" name="Slide Number Placeholder 3"/>
          <p:cNvSpPr>
            <a:spLocks noGrp="1"/>
          </p:cNvSpPr>
          <p:nvPr>
            <p:ph type="sldNum" sz="quarter" idx="5"/>
          </p:nvPr>
        </p:nvSpPr>
        <p:spPr/>
        <p:txBody>
          <a:bodyPr/>
          <a:lstStyle/>
          <a:p>
            <a:fld id="{59946161-6B97-4F73-8986-8371F4DFEDD5}" type="slidenum">
              <a:rPr lang="en-US" smtClean="0"/>
              <a:t>16</a:t>
            </a:fld>
            <a:endParaRPr lang="en-US"/>
          </a:p>
        </p:txBody>
      </p:sp>
    </p:spTree>
    <p:extLst>
      <p:ext uri="{BB962C8B-B14F-4D97-AF65-F5344CB8AC3E}">
        <p14:creationId xmlns:p14="http://schemas.microsoft.com/office/powerpoint/2010/main" val="137122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After todays, session I’ll circulate our list so that you have the ideas to pull from next time you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17</a:t>
            </a:fld>
            <a:endParaRPr lang="en-US"/>
          </a:p>
        </p:txBody>
      </p:sp>
    </p:spTree>
    <p:extLst>
      <p:ext uri="{BB962C8B-B14F-4D97-AF65-F5344CB8AC3E}">
        <p14:creationId xmlns:p14="http://schemas.microsoft.com/office/powerpoint/2010/main" val="421734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10:45</a:t>
            </a:r>
          </a:p>
        </p:txBody>
      </p:sp>
      <p:sp>
        <p:nvSpPr>
          <p:cNvPr id="4" name="Slide Number Placeholder 3"/>
          <p:cNvSpPr>
            <a:spLocks noGrp="1"/>
          </p:cNvSpPr>
          <p:nvPr>
            <p:ph type="sldNum" sz="quarter" idx="5"/>
          </p:nvPr>
        </p:nvSpPr>
        <p:spPr/>
        <p:txBody>
          <a:bodyPr/>
          <a:lstStyle/>
          <a:p>
            <a:fld id="{59946161-6B97-4F73-8986-8371F4DFEDD5}" type="slidenum">
              <a:rPr lang="en-US" smtClean="0"/>
              <a:t>18</a:t>
            </a:fld>
            <a:endParaRPr lang="en-US"/>
          </a:p>
        </p:txBody>
      </p:sp>
    </p:spTree>
    <p:extLst>
      <p:ext uri="{BB962C8B-B14F-4D97-AF65-F5344CB8AC3E}">
        <p14:creationId xmlns:p14="http://schemas.microsoft.com/office/powerpoint/2010/main" val="369328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19</a:t>
            </a:fld>
            <a:endParaRPr lang="en-US"/>
          </a:p>
        </p:txBody>
      </p:sp>
    </p:spTree>
    <p:extLst>
      <p:ext uri="{BB962C8B-B14F-4D97-AF65-F5344CB8AC3E}">
        <p14:creationId xmlns:p14="http://schemas.microsoft.com/office/powerpoint/2010/main" val="243938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21</a:t>
            </a:fld>
            <a:endParaRPr lang="en-US"/>
          </a:p>
        </p:txBody>
      </p:sp>
    </p:spTree>
    <p:extLst>
      <p:ext uri="{BB962C8B-B14F-4D97-AF65-F5344CB8AC3E}">
        <p14:creationId xmlns:p14="http://schemas.microsoft.com/office/powerpoint/2010/main" val="109136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Lato" panose="020F0502020204030203" pitchFamily="34" charset="0"/>
                <a:ea typeface="Lato" panose="020F0502020204030203" pitchFamily="34" charset="0"/>
                <a:cs typeface="Lato" panose="020F0502020204030203" pitchFamily="34" charset="0"/>
              </a:rPr>
              <a:t>Paraphrasing, summing up, or using other active listening techniques are great ways to fully grasp and gauge the meaning of what people are saying.</a:t>
            </a: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22</a:t>
            </a:fld>
            <a:endParaRPr lang="en-US"/>
          </a:p>
        </p:txBody>
      </p:sp>
    </p:spTree>
    <p:extLst>
      <p:ext uri="{BB962C8B-B14F-4D97-AF65-F5344CB8AC3E}">
        <p14:creationId xmlns:p14="http://schemas.microsoft.com/office/powerpoint/2010/main" val="157562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Thank people who joined the first session, and welcome people joining for the first time now</a:t>
            </a:r>
          </a:p>
        </p:txBody>
      </p:sp>
      <p:sp>
        <p:nvSpPr>
          <p:cNvPr id="4" name="Slide Number Placeholder 3"/>
          <p:cNvSpPr>
            <a:spLocks noGrp="1"/>
          </p:cNvSpPr>
          <p:nvPr>
            <p:ph type="sldNum" sz="quarter" idx="5"/>
          </p:nvPr>
        </p:nvSpPr>
        <p:spPr/>
        <p:txBody>
          <a:bodyPr/>
          <a:lstStyle/>
          <a:p>
            <a:fld id="{59946161-6B97-4F73-8986-8371F4DFEDD5}" type="slidenum">
              <a:rPr lang="en-US" smtClean="0"/>
              <a:t>3</a:t>
            </a:fld>
            <a:endParaRPr lang="en-US"/>
          </a:p>
        </p:txBody>
      </p:sp>
    </p:spTree>
    <p:extLst>
      <p:ext uri="{BB962C8B-B14F-4D97-AF65-F5344CB8AC3E}">
        <p14:creationId xmlns:p14="http://schemas.microsoft.com/office/powerpoint/2010/main" val="2201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11:05</a:t>
            </a:r>
          </a:p>
        </p:txBody>
      </p:sp>
      <p:sp>
        <p:nvSpPr>
          <p:cNvPr id="4" name="Slide Number Placeholder 3"/>
          <p:cNvSpPr>
            <a:spLocks noGrp="1"/>
          </p:cNvSpPr>
          <p:nvPr>
            <p:ph type="sldNum" sz="quarter" idx="5"/>
          </p:nvPr>
        </p:nvSpPr>
        <p:spPr/>
        <p:txBody>
          <a:bodyPr/>
          <a:lstStyle/>
          <a:p>
            <a:fld id="{59946161-6B97-4F73-8986-8371F4DFEDD5}" type="slidenum">
              <a:rPr lang="en-US" smtClean="0"/>
              <a:t>23</a:t>
            </a:fld>
            <a:endParaRPr lang="en-US"/>
          </a:p>
        </p:txBody>
      </p:sp>
    </p:spTree>
    <p:extLst>
      <p:ext uri="{BB962C8B-B14F-4D97-AF65-F5344CB8AC3E}">
        <p14:creationId xmlns:p14="http://schemas.microsoft.com/office/powerpoint/2010/main" val="249765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24</a:t>
            </a:fld>
            <a:endParaRPr lang="en-US"/>
          </a:p>
        </p:txBody>
      </p:sp>
    </p:spTree>
    <p:extLst>
      <p:ext uri="{BB962C8B-B14F-4D97-AF65-F5344CB8AC3E}">
        <p14:creationId xmlns:p14="http://schemas.microsoft.com/office/powerpoint/2010/main" val="380055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25</a:t>
            </a:fld>
            <a:endParaRPr lang="en-US"/>
          </a:p>
        </p:txBody>
      </p:sp>
    </p:spTree>
    <p:extLst>
      <p:ext uri="{BB962C8B-B14F-4D97-AF65-F5344CB8AC3E}">
        <p14:creationId xmlns:p14="http://schemas.microsoft.com/office/powerpoint/2010/main" val="121310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26</a:t>
            </a:fld>
            <a:endParaRPr lang="en-US"/>
          </a:p>
        </p:txBody>
      </p:sp>
    </p:spTree>
    <p:extLst>
      <p:ext uri="{BB962C8B-B14F-4D97-AF65-F5344CB8AC3E}">
        <p14:creationId xmlns:p14="http://schemas.microsoft.com/office/powerpoint/2010/main" val="1412139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27</a:t>
            </a:fld>
            <a:endParaRPr lang="en-US"/>
          </a:p>
        </p:txBody>
      </p:sp>
    </p:spTree>
    <p:extLst>
      <p:ext uri="{BB962C8B-B14F-4D97-AF65-F5344CB8AC3E}">
        <p14:creationId xmlns:p14="http://schemas.microsoft.com/office/powerpoint/2010/main" val="3822987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11:20</a:t>
            </a:r>
          </a:p>
        </p:txBody>
      </p:sp>
      <p:sp>
        <p:nvSpPr>
          <p:cNvPr id="4" name="Slide Number Placeholder 3"/>
          <p:cNvSpPr>
            <a:spLocks noGrp="1"/>
          </p:cNvSpPr>
          <p:nvPr>
            <p:ph type="sldNum" sz="quarter" idx="5"/>
          </p:nvPr>
        </p:nvSpPr>
        <p:spPr/>
        <p:txBody>
          <a:bodyPr/>
          <a:lstStyle/>
          <a:p>
            <a:fld id="{59946161-6B97-4F73-8986-8371F4DFEDD5}" type="slidenum">
              <a:rPr lang="en-US" smtClean="0"/>
              <a:t>28</a:t>
            </a:fld>
            <a:endParaRPr lang="en-US"/>
          </a:p>
        </p:txBody>
      </p:sp>
    </p:spTree>
    <p:extLst>
      <p:ext uri="{BB962C8B-B14F-4D97-AF65-F5344CB8AC3E}">
        <p14:creationId xmlns:p14="http://schemas.microsoft.com/office/powerpoint/2010/main" val="165212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Lato" panose="020F0502020204030203" pitchFamily="34" charset="0"/>
                <a:ea typeface="Lato" panose="020F0502020204030203" pitchFamily="34" charset="0"/>
                <a:cs typeface="Lato" panose="020F0502020204030203" pitchFamily="34" charset="0"/>
              </a:rPr>
              <a:t>, o	Adults need to feel included in the learning process, to see that their perspective matters, and to trust that their voice is invited and heard. Facilitators must be sensitive to how the dynamics of gender, age, physical ability, education, culture, religion, ethnicity, and community position (e.g. power) influence participation in any given event. They should watch for the balance of voices and perspectives raised in the group and design/facilitate in ways that intentionally draw on the varied expertise and experience in the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29</a:t>
            </a:fld>
            <a:endParaRPr lang="en-US"/>
          </a:p>
        </p:txBody>
      </p:sp>
    </p:spTree>
    <p:extLst>
      <p:ext uri="{BB962C8B-B14F-4D97-AF65-F5344CB8AC3E}">
        <p14:creationId xmlns:p14="http://schemas.microsoft.com/office/powerpoint/2010/main" val="2819493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30</a:t>
            </a:fld>
            <a:endParaRPr lang="en-US"/>
          </a:p>
        </p:txBody>
      </p:sp>
    </p:spTree>
    <p:extLst>
      <p:ext uri="{BB962C8B-B14F-4D97-AF65-F5344CB8AC3E}">
        <p14:creationId xmlns:p14="http://schemas.microsoft.com/office/powerpoint/2010/main" val="3944103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Before doing an activity, put yourself in the shoes of the participant. Think “what might be confusing about this activity” What can I do to design this activity or explain it that might mitigate that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31</a:t>
            </a:fld>
            <a:endParaRPr lang="en-US"/>
          </a:p>
        </p:txBody>
      </p:sp>
    </p:spTree>
    <p:extLst>
      <p:ext uri="{BB962C8B-B14F-4D97-AF65-F5344CB8AC3E}">
        <p14:creationId xmlns:p14="http://schemas.microsoft.com/office/powerpoint/2010/main" val="1508739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11:35</a:t>
            </a:r>
          </a:p>
        </p:txBody>
      </p:sp>
      <p:sp>
        <p:nvSpPr>
          <p:cNvPr id="4" name="Slide Number Placeholder 3"/>
          <p:cNvSpPr>
            <a:spLocks noGrp="1"/>
          </p:cNvSpPr>
          <p:nvPr>
            <p:ph type="sldNum" sz="quarter" idx="5"/>
          </p:nvPr>
        </p:nvSpPr>
        <p:spPr/>
        <p:txBody>
          <a:bodyPr/>
          <a:lstStyle/>
          <a:p>
            <a:fld id="{59946161-6B97-4F73-8986-8371F4DFEDD5}" type="slidenum">
              <a:rPr lang="en-US" smtClean="0"/>
              <a:t>32</a:t>
            </a:fld>
            <a:endParaRPr lang="en-US"/>
          </a:p>
        </p:txBody>
      </p:sp>
    </p:spTree>
    <p:extLst>
      <p:ext uri="{BB962C8B-B14F-4D97-AF65-F5344CB8AC3E}">
        <p14:creationId xmlns:p14="http://schemas.microsoft.com/office/powerpoint/2010/main" val="162688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reminder for those who previously attended, letting new people know. </a:t>
            </a:r>
          </a:p>
        </p:txBody>
      </p:sp>
      <p:sp>
        <p:nvSpPr>
          <p:cNvPr id="4" name="Slide Number Placeholder 3"/>
          <p:cNvSpPr>
            <a:spLocks noGrp="1"/>
          </p:cNvSpPr>
          <p:nvPr>
            <p:ph type="sldNum" sz="quarter" idx="5"/>
          </p:nvPr>
        </p:nvSpPr>
        <p:spPr/>
        <p:txBody>
          <a:bodyPr/>
          <a:lstStyle/>
          <a:p>
            <a:fld id="{59946161-6B97-4F73-8986-8371F4DFEDD5}" type="slidenum">
              <a:rPr lang="en-US" smtClean="0"/>
              <a:t>4</a:t>
            </a:fld>
            <a:endParaRPr lang="en-US"/>
          </a:p>
        </p:txBody>
      </p:sp>
    </p:spTree>
    <p:extLst>
      <p:ext uri="{BB962C8B-B14F-4D97-AF65-F5344CB8AC3E}">
        <p14:creationId xmlns:p14="http://schemas.microsoft.com/office/powerpoint/2010/main" val="498383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11:50</a:t>
            </a:r>
          </a:p>
        </p:txBody>
      </p:sp>
      <p:sp>
        <p:nvSpPr>
          <p:cNvPr id="4" name="Slide Number Placeholder 3"/>
          <p:cNvSpPr>
            <a:spLocks noGrp="1"/>
          </p:cNvSpPr>
          <p:nvPr>
            <p:ph type="sldNum" sz="quarter" idx="5"/>
          </p:nvPr>
        </p:nvSpPr>
        <p:spPr/>
        <p:txBody>
          <a:bodyPr/>
          <a:lstStyle/>
          <a:p>
            <a:fld id="{59946161-6B97-4F73-8986-8371F4DFEDD5}" type="slidenum">
              <a:rPr lang="en-US" smtClean="0"/>
              <a:t>33</a:t>
            </a:fld>
            <a:endParaRPr lang="en-US"/>
          </a:p>
        </p:txBody>
      </p:sp>
    </p:spTree>
    <p:extLst>
      <p:ext uri="{BB962C8B-B14F-4D97-AF65-F5344CB8AC3E}">
        <p14:creationId xmlns:p14="http://schemas.microsoft.com/office/powerpoint/2010/main" val="174880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11:55</a:t>
            </a:r>
          </a:p>
        </p:txBody>
      </p:sp>
      <p:sp>
        <p:nvSpPr>
          <p:cNvPr id="4" name="Slide Number Placeholder 3"/>
          <p:cNvSpPr>
            <a:spLocks noGrp="1"/>
          </p:cNvSpPr>
          <p:nvPr>
            <p:ph type="sldNum" sz="quarter" idx="5"/>
          </p:nvPr>
        </p:nvSpPr>
        <p:spPr/>
        <p:txBody>
          <a:bodyPr/>
          <a:lstStyle/>
          <a:p>
            <a:fld id="{59946161-6B97-4F73-8986-8371F4DFEDD5}" type="slidenum">
              <a:rPr lang="en-US" smtClean="0"/>
              <a:t>34</a:t>
            </a:fld>
            <a:endParaRPr lang="en-US"/>
          </a:p>
        </p:txBody>
      </p:sp>
    </p:spTree>
    <p:extLst>
      <p:ext uri="{BB962C8B-B14F-4D97-AF65-F5344CB8AC3E}">
        <p14:creationId xmlns:p14="http://schemas.microsoft.com/office/powerpoint/2010/main" val="394065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11:55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https://join.slack.com/t/chwcare/shared_invite/zt-2009aa1gn-qZUZl0Xf2BO1KKsSL5lmuQ</a:t>
            </a: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35</a:t>
            </a:fld>
            <a:endParaRPr lang="en-US"/>
          </a:p>
        </p:txBody>
      </p:sp>
    </p:spTree>
    <p:extLst>
      <p:ext uri="{BB962C8B-B14F-4D97-AF65-F5344CB8AC3E}">
        <p14:creationId xmlns:p14="http://schemas.microsoft.com/office/powerpoint/2010/main" val="2875477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36</a:t>
            </a:fld>
            <a:endParaRPr lang="en-US"/>
          </a:p>
        </p:txBody>
      </p:sp>
    </p:spTree>
    <p:extLst>
      <p:ext uri="{BB962C8B-B14F-4D97-AF65-F5344CB8AC3E}">
        <p14:creationId xmlns:p14="http://schemas.microsoft.com/office/powerpoint/2010/main" val="67039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reminder for those who previously attended, letting new people know. </a:t>
            </a:r>
          </a:p>
          <a:p>
            <a:endParaRPr lang="en-US" dirty="0"/>
          </a:p>
        </p:txBody>
      </p:sp>
      <p:sp>
        <p:nvSpPr>
          <p:cNvPr id="4" name="Slide Number Placeholder 3"/>
          <p:cNvSpPr>
            <a:spLocks noGrp="1"/>
          </p:cNvSpPr>
          <p:nvPr>
            <p:ph type="sldNum" sz="quarter" idx="5"/>
          </p:nvPr>
        </p:nvSpPr>
        <p:spPr/>
        <p:txBody>
          <a:bodyPr/>
          <a:lstStyle/>
          <a:p>
            <a:fld id="{59946161-6B97-4F73-8986-8371F4DFEDD5}" type="slidenum">
              <a:rPr lang="en-US" smtClean="0"/>
              <a:t>5</a:t>
            </a:fld>
            <a:endParaRPr lang="en-US"/>
          </a:p>
        </p:txBody>
      </p:sp>
    </p:spTree>
    <p:extLst>
      <p:ext uri="{BB962C8B-B14F-4D97-AF65-F5344CB8AC3E}">
        <p14:creationId xmlns:p14="http://schemas.microsoft.com/office/powerpoint/2010/main" val="318844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reminder for those who previously attended, letting new people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7</a:t>
            </a:fld>
            <a:endParaRPr lang="en-US"/>
          </a:p>
        </p:txBody>
      </p:sp>
    </p:spTree>
    <p:extLst>
      <p:ext uri="{BB962C8B-B14F-4D97-AF65-F5344CB8AC3E}">
        <p14:creationId xmlns:p14="http://schemas.microsoft.com/office/powerpoint/2010/main" val="410558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reminder for those who previously attended, letting new people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8</a:t>
            </a:fld>
            <a:endParaRPr lang="en-US"/>
          </a:p>
        </p:txBody>
      </p:sp>
    </p:spTree>
    <p:extLst>
      <p:ext uri="{BB962C8B-B14F-4D97-AF65-F5344CB8AC3E}">
        <p14:creationId xmlns:p14="http://schemas.microsoft.com/office/powerpoint/2010/main" val="143883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9946161-6B97-4F73-8986-8371F4DFEDD5}" type="slidenum">
              <a:rPr lang="en-US" smtClean="0"/>
              <a:t>9</a:t>
            </a:fld>
            <a:endParaRPr lang="en-US"/>
          </a:p>
        </p:txBody>
      </p:sp>
    </p:spTree>
    <p:extLst>
      <p:ext uri="{BB962C8B-B14F-4D97-AF65-F5344CB8AC3E}">
        <p14:creationId xmlns:p14="http://schemas.microsoft.com/office/powerpoint/2010/main" val="380984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10:15</a:t>
            </a:r>
          </a:p>
        </p:txBody>
      </p:sp>
      <p:sp>
        <p:nvSpPr>
          <p:cNvPr id="4" name="Slide Number Placeholder 3"/>
          <p:cNvSpPr>
            <a:spLocks noGrp="1"/>
          </p:cNvSpPr>
          <p:nvPr>
            <p:ph type="sldNum" sz="quarter" idx="5"/>
          </p:nvPr>
        </p:nvSpPr>
        <p:spPr/>
        <p:txBody>
          <a:bodyPr/>
          <a:lstStyle/>
          <a:p>
            <a:fld id="{59946161-6B97-4F73-8986-8371F4DFEDD5}" type="slidenum">
              <a:rPr lang="en-US" smtClean="0"/>
              <a:t>10</a:t>
            </a:fld>
            <a:endParaRPr lang="en-US"/>
          </a:p>
        </p:txBody>
      </p:sp>
    </p:spTree>
    <p:extLst>
      <p:ext uri="{BB962C8B-B14F-4D97-AF65-F5344CB8AC3E}">
        <p14:creationId xmlns:p14="http://schemas.microsoft.com/office/powerpoint/2010/main" val="21886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10:20</a:t>
            </a:r>
          </a:p>
        </p:txBody>
      </p:sp>
      <p:sp>
        <p:nvSpPr>
          <p:cNvPr id="4" name="Slide Number Placeholder 3"/>
          <p:cNvSpPr>
            <a:spLocks noGrp="1"/>
          </p:cNvSpPr>
          <p:nvPr>
            <p:ph type="sldNum" sz="quarter" idx="5"/>
          </p:nvPr>
        </p:nvSpPr>
        <p:spPr/>
        <p:txBody>
          <a:bodyPr/>
          <a:lstStyle/>
          <a:p>
            <a:fld id="{59946161-6B97-4F73-8986-8371F4DFEDD5}" type="slidenum">
              <a:rPr lang="en-US" smtClean="0"/>
              <a:t>11</a:t>
            </a:fld>
            <a:endParaRPr lang="en-US"/>
          </a:p>
        </p:txBody>
      </p:sp>
    </p:spTree>
    <p:extLst>
      <p:ext uri="{BB962C8B-B14F-4D97-AF65-F5344CB8AC3E}">
        <p14:creationId xmlns:p14="http://schemas.microsoft.com/office/powerpoint/2010/main" val="124371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1085-1CB1-DEE0-28F2-1B7F5E618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F9C6F-0AFE-DFCC-2DAD-A30F1CEE6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5836E-285E-A5DC-1EA5-04ECF3A5EBD2}"/>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5201883E-5FCF-5B1D-55A6-2108DB284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2E1C9-533B-44EE-85F6-D280D1913791}"/>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6294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A3DF-DFFF-B1FB-165B-9E764741D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815321-EEB5-3C13-105E-B2966201D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943C9-5523-532F-2FD9-3FC58258D294}"/>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E38A20D5-70CC-1ACB-AE1C-A577832AF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817A2-CEA9-DBC3-E38C-34EFF39B60E5}"/>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138809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66CAA-D67F-7BDC-EAFA-8CA6FA3D9D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DF259-327B-3B7A-B525-D8ECB51FE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B15C5-6B01-E64F-3421-8E4B8B7DA6A7}"/>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733E1EE1-61FD-3C66-4106-1A74B1A9A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5BE78-1668-8242-A85C-EE7BB7187AD8}"/>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3641874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LACEHOLDER 01">
            <a:extLst>
              <a:ext uri="{FF2B5EF4-FFF2-40B4-BE49-F238E27FC236}">
                <a16:creationId xmlns:a16="http://schemas.microsoft.com/office/drawing/2014/main" id="{A08F5958-5BCB-37CD-A847-7473195CA06B}"/>
              </a:ext>
            </a:extLst>
          </p:cNvPr>
          <p:cNvSpPr>
            <a:spLocks noGrp="1"/>
          </p:cNvSpPr>
          <p:nvPr>
            <p:ph type="pic" sz="quarter" idx="10"/>
          </p:nvPr>
        </p:nvSpPr>
        <p:spPr>
          <a:xfrm>
            <a:off x="3864077" y="808185"/>
            <a:ext cx="2246572" cy="4865112"/>
          </a:xfrm>
          <a:custGeom>
            <a:avLst/>
            <a:gdLst>
              <a:gd name="connsiteX0" fmla="*/ 372242 w 3690046"/>
              <a:gd name="connsiteY0" fmla="*/ 0 h 7991058"/>
              <a:gd name="connsiteX1" fmla="*/ 3317805 w 3690046"/>
              <a:gd name="connsiteY1" fmla="*/ 0 h 7991058"/>
              <a:gd name="connsiteX2" fmla="*/ 3690046 w 3690046"/>
              <a:gd name="connsiteY2" fmla="*/ 372460 h 7991058"/>
              <a:gd name="connsiteX3" fmla="*/ 3690046 w 3690046"/>
              <a:gd name="connsiteY3" fmla="*/ 7618598 h 7991058"/>
              <a:gd name="connsiteX4" fmla="*/ 3317805 w 3690046"/>
              <a:gd name="connsiteY4" fmla="*/ 7991058 h 7991058"/>
              <a:gd name="connsiteX5" fmla="*/ 372242 w 3690046"/>
              <a:gd name="connsiteY5" fmla="*/ 7991058 h 7991058"/>
              <a:gd name="connsiteX6" fmla="*/ 0 w 3690046"/>
              <a:gd name="connsiteY6" fmla="*/ 7618598 h 7991058"/>
              <a:gd name="connsiteX7" fmla="*/ 0 w 3690046"/>
              <a:gd name="connsiteY7" fmla="*/ 372460 h 7991058"/>
              <a:gd name="connsiteX8" fmla="*/ 372242 w 3690046"/>
              <a:gd name="connsiteY8" fmla="*/ 0 h 79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046" h="7991058">
                <a:moveTo>
                  <a:pt x="372242" y="0"/>
                </a:moveTo>
                <a:lnTo>
                  <a:pt x="3317805" y="0"/>
                </a:lnTo>
                <a:cubicBezTo>
                  <a:pt x="3523222" y="0"/>
                  <a:pt x="3690046" y="166922"/>
                  <a:pt x="3690046" y="372460"/>
                </a:cubicBezTo>
                <a:lnTo>
                  <a:pt x="3690046" y="7618598"/>
                </a:lnTo>
                <a:cubicBezTo>
                  <a:pt x="3690046" y="7824136"/>
                  <a:pt x="3523222" y="7991058"/>
                  <a:pt x="3317805" y="7991058"/>
                </a:cubicBezTo>
                <a:lnTo>
                  <a:pt x="372242" y="7991058"/>
                </a:lnTo>
                <a:cubicBezTo>
                  <a:pt x="166824" y="7991058"/>
                  <a:pt x="0" y="7824136"/>
                  <a:pt x="0" y="7618598"/>
                </a:cubicBezTo>
                <a:lnTo>
                  <a:pt x="0" y="372460"/>
                </a:lnTo>
                <a:cubicBezTo>
                  <a:pt x="0" y="166922"/>
                  <a:pt x="166824" y="0"/>
                  <a:pt x="372242"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3" name="PLACEHOLDER 01">
            <a:extLst>
              <a:ext uri="{FF2B5EF4-FFF2-40B4-BE49-F238E27FC236}">
                <a16:creationId xmlns:a16="http://schemas.microsoft.com/office/drawing/2014/main" id="{66418820-A22A-20B9-B9BA-06F5360B57B1}"/>
              </a:ext>
            </a:extLst>
          </p:cNvPr>
          <p:cNvSpPr>
            <a:spLocks noGrp="1"/>
          </p:cNvSpPr>
          <p:nvPr>
            <p:ph type="pic" sz="quarter" idx="11"/>
          </p:nvPr>
        </p:nvSpPr>
        <p:spPr>
          <a:xfrm>
            <a:off x="7159070" y="855482"/>
            <a:ext cx="2246572" cy="4865112"/>
          </a:xfrm>
          <a:custGeom>
            <a:avLst/>
            <a:gdLst>
              <a:gd name="connsiteX0" fmla="*/ 372242 w 3690046"/>
              <a:gd name="connsiteY0" fmla="*/ 0 h 7991058"/>
              <a:gd name="connsiteX1" fmla="*/ 3317805 w 3690046"/>
              <a:gd name="connsiteY1" fmla="*/ 0 h 7991058"/>
              <a:gd name="connsiteX2" fmla="*/ 3690046 w 3690046"/>
              <a:gd name="connsiteY2" fmla="*/ 372460 h 7991058"/>
              <a:gd name="connsiteX3" fmla="*/ 3690046 w 3690046"/>
              <a:gd name="connsiteY3" fmla="*/ 7618598 h 7991058"/>
              <a:gd name="connsiteX4" fmla="*/ 3317805 w 3690046"/>
              <a:gd name="connsiteY4" fmla="*/ 7991058 h 7991058"/>
              <a:gd name="connsiteX5" fmla="*/ 372242 w 3690046"/>
              <a:gd name="connsiteY5" fmla="*/ 7991058 h 7991058"/>
              <a:gd name="connsiteX6" fmla="*/ 0 w 3690046"/>
              <a:gd name="connsiteY6" fmla="*/ 7618598 h 7991058"/>
              <a:gd name="connsiteX7" fmla="*/ 0 w 3690046"/>
              <a:gd name="connsiteY7" fmla="*/ 372460 h 7991058"/>
              <a:gd name="connsiteX8" fmla="*/ 372242 w 3690046"/>
              <a:gd name="connsiteY8" fmla="*/ 0 h 79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0046" h="7991058">
                <a:moveTo>
                  <a:pt x="372242" y="0"/>
                </a:moveTo>
                <a:lnTo>
                  <a:pt x="3317805" y="0"/>
                </a:lnTo>
                <a:cubicBezTo>
                  <a:pt x="3523222" y="0"/>
                  <a:pt x="3690046" y="166922"/>
                  <a:pt x="3690046" y="372460"/>
                </a:cubicBezTo>
                <a:lnTo>
                  <a:pt x="3690046" y="7618598"/>
                </a:lnTo>
                <a:cubicBezTo>
                  <a:pt x="3690046" y="7824136"/>
                  <a:pt x="3523222" y="7991058"/>
                  <a:pt x="3317805" y="7991058"/>
                </a:cubicBezTo>
                <a:lnTo>
                  <a:pt x="372242" y="7991058"/>
                </a:lnTo>
                <a:cubicBezTo>
                  <a:pt x="166824" y="7991058"/>
                  <a:pt x="0" y="7824136"/>
                  <a:pt x="0" y="7618598"/>
                </a:cubicBezTo>
                <a:lnTo>
                  <a:pt x="0" y="372460"/>
                </a:lnTo>
                <a:cubicBezTo>
                  <a:pt x="0" y="166922"/>
                  <a:pt x="166824" y="0"/>
                  <a:pt x="372242"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80184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1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A9E3-AB20-2BE2-8757-D837EDBD8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171AD-DCD1-3350-9EC3-DFFE32E57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17C83-8E09-DEB2-DF19-39D2444AB4E8}"/>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31AD9C2D-5350-06CA-6A54-F3D61733A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65709-603F-DD00-E3B3-1EF24A743AF0}"/>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97361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7F66-8888-6BB8-FDFA-5C13371FF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58FE-DEDC-79EF-4521-2E090D350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1ED411-BC73-276F-715A-D5476AFD12BC}"/>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45FCCD65-6CA8-478A-E51A-849284A3B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191D7-32CC-9AF5-3707-F391F905EA81}"/>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8989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A8A9-68A0-A334-CACD-A9DE3AAD5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E0006-5DAA-65AC-7151-7F1CF79F7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A5108B-CD50-1C42-728D-35849A741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21AC8-BCA4-1B6E-4F6C-762EA3B93995}"/>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6" name="Footer Placeholder 5">
            <a:extLst>
              <a:ext uri="{FF2B5EF4-FFF2-40B4-BE49-F238E27FC236}">
                <a16:creationId xmlns:a16="http://schemas.microsoft.com/office/drawing/2014/main" id="{AC68A864-2C9B-DD1C-A439-3E1F33BA4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CF85C-72F1-5643-FFE9-8D5C592E436E}"/>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87194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61E6-98D5-64A1-9C75-F829E672D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EFE4CA-B70D-8878-BD10-89FAD0356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EC8EA-C19B-7118-EFEE-9BECAA804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0241-D74B-615C-A5D8-7988347D7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1DBEA-E36F-67ED-765D-20612AEB7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DEAF92-8978-F43D-D89C-0D0C059B3C0E}"/>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8" name="Footer Placeholder 7">
            <a:extLst>
              <a:ext uri="{FF2B5EF4-FFF2-40B4-BE49-F238E27FC236}">
                <a16:creationId xmlns:a16="http://schemas.microsoft.com/office/drawing/2014/main" id="{BCEF8632-7899-CD92-27DA-C290EA320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167588-3856-2DCB-EF75-A3A77B98778E}"/>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410980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BE89-47A8-869F-1C6A-12F016FB60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A487B-4DF1-B551-C87E-A14D35DE6027}"/>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4" name="Footer Placeholder 3">
            <a:extLst>
              <a:ext uri="{FF2B5EF4-FFF2-40B4-BE49-F238E27FC236}">
                <a16:creationId xmlns:a16="http://schemas.microsoft.com/office/drawing/2014/main" id="{F1585703-01B0-D8C0-85BF-AADDA14F3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E5019-3976-374E-A5FF-75B00D8EC7EC}"/>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69729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37A0E-E596-A53E-1049-F2A1F2D40E71}"/>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3" name="Footer Placeholder 2">
            <a:extLst>
              <a:ext uri="{FF2B5EF4-FFF2-40B4-BE49-F238E27FC236}">
                <a16:creationId xmlns:a16="http://schemas.microsoft.com/office/drawing/2014/main" id="{A2715129-319D-E402-FFD4-13B74D725A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38FB8-DF09-A856-FD51-EA98D3B6A8BA}"/>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125772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2DAF-4012-AF05-EFC4-A4A975F5C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6B7C0B-FDCE-22D0-2669-6D5F94DD6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46F1F-A371-4A26-603A-25A6B3332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92410-0BB9-03D5-AC4F-CB7EE87D576C}"/>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6" name="Footer Placeholder 5">
            <a:extLst>
              <a:ext uri="{FF2B5EF4-FFF2-40B4-BE49-F238E27FC236}">
                <a16:creationId xmlns:a16="http://schemas.microsoft.com/office/drawing/2014/main" id="{1A3EA022-8305-F146-9EE4-E550817AF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104FA-0933-3F4F-BCDF-6001B7714ECC}"/>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55947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3C20-F941-B5FF-88D9-145E1DDB3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9C4C8E-509B-FF45-9F70-40F9F2D8F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A580F-A9EB-90B6-AFE1-82FC2E440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F6E3A-D819-5ADA-877B-B0E3647C5BB5}"/>
              </a:ext>
            </a:extLst>
          </p:cNvPr>
          <p:cNvSpPr>
            <a:spLocks noGrp="1"/>
          </p:cNvSpPr>
          <p:nvPr>
            <p:ph type="dt" sz="half" idx="10"/>
          </p:nvPr>
        </p:nvSpPr>
        <p:spPr/>
        <p:txBody>
          <a:bodyPr/>
          <a:lstStyle/>
          <a:p>
            <a:fld id="{14BD16BC-3412-4807-AB6A-B6BF4EB79784}" type="datetimeFigureOut">
              <a:rPr lang="en-US" smtClean="0"/>
              <a:t>8/10/2023</a:t>
            </a:fld>
            <a:endParaRPr lang="en-US"/>
          </a:p>
        </p:txBody>
      </p:sp>
      <p:sp>
        <p:nvSpPr>
          <p:cNvPr id="6" name="Footer Placeholder 5">
            <a:extLst>
              <a:ext uri="{FF2B5EF4-FFF2-40B4-BE49-F238E27FC236}">
                <a16:creationId xmlns:a16="http://schemas.microsoft.com/office/drawing/2014/main" id="{46D4DD28-65EA-58AE-E214-913CCCDF9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0A299-ED7C-BDCF-6E32-3AF4E4829805}"/>
              </a:ext>
            </a:extLst>
          </p:cNvPr>
          <p:cNvSpPr>
            <a:spLocks noGrp="1"/>
          </p:cNvSpPr>
          <p:nvPr>
            <p:ph type="sldNum" sz="quarter" idx="12"/>
          </p:nvPr>
        </p:nvSpPr>
        <p:spPr/>
        <p:txBody>
          <a:bodyPr/>
          <a:lstStyle/>
          <a:p>
            <a:fld id="{F1A9CBC3-0B85-484C-82B6-EED167785DA2}" type="slidenum">
              <a:rPr lang="en-US" smtClean="0"/>
              <a:t>‹#›</a:t>
            </a:fld>
            <a:endParaRPr lang="en-US"/>
          </a:p>
        </p:txBody>
      </p:sp>
    </p:spTree>
    <p:extLst>
      <p:ext uri="{BB962C8B-B14F-4D97-AF65-F5344CB8AC3E}">
        <p14:creationId xmlns:p14="http://schemas.microsoft.com/office/powerpoint/2010/main" val="289727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B99638-B5B4-89EB-350F-4FDAC38FE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2BCC7-F9D0-E7E8-AF10-024E63D04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9BFD6-A30C-7ED0-461C-5457B13B3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16BC-3412-4807-AB6A-B6BF4EB79784}" type="datetimeFigureOut">
              <a:rPr lang="en-US" smtClean="0"/>
              <a:t>8/10/2023</a:t>
            </a:fld>
            <a:endParaRPr lang="en-US"/>
          </a:p>
        </p:txBody>
      </p:sp>
      <p:sp>
        <p:nvSpPr>
          <p:cNvPr id="5" name="Footer Placeholder 4">
            <a:extLst>
              <a:ext uri="{FF2B5EF4-FFF2-40B4-BE49-F238E27FC236}">
                <a16:creationId xmlns:a16="http://schemas.microsoft.com/office/drawing/2014/main" id="{692D08D2-6B20-B3CD-090E-D519B3443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81FFD7-5AED-5619-6E27-8B0117C98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9CBC3-0B85-484C-82B6-EED167785DA2}" type="slidenum">
              <a:rPr lang="en-US" smtClean="0"/>
              <a:t>‹#›</a:t>
            </a:fld>
            <a:endParaRPr lang="en-US"/>
          </a:p>
        </p:txBody>
      </p:sp>
    </p:spTree>
    <p:extLst>
      <p:ext uri="{BB962C8B-B14F-4D97-AF65-F5344CB8AC3E}">
        <p14:creationId xmlns:p14="http://schemas.microsoft.com/office/powerpoint/2010/main" val="143953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ideo" Target="https://www.youtube.com/embed/5yx6BWlEVcY?feature=oembed" TargetMode="External"/><Relationship Id="rId5" Type="http://schemas.openxmlformats.org/officeDocument/2006/relationships/image" Target="../media/image1.jpeg"/><Relationship Id="rId4" Type="http://schemas.openxmlformats.org/officeDocument/2006/relationships/hyperlink" Target="https://jamboard.google.com/d/1ZhP9pZuYulxz6FAjk-fJYVkwyemfQsk1sjMR1P1z9JM/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5yx6BWlEVcY?feature=oembed" TargetMode="External"/><Relationship Id="rId5" Type="http://schemas.openxmlformats.org/officeDocument/2006/relationships/image" Target="../media/image1.jpeg"/><Relationship Id="rId4" Type="http://schemas.openxmlformats.org/officeDocument/2006/relationships/hyperlink" Target="https://jamboard.google.com/d/1ZhP9pZuYulxz6FAjk-fJYVkwyemfQsk1sjMR1P1z9JM/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ideo" Target="https://www.youtube.com/embed/5yx6BWlEVcY?feature=oembed" TargetMode="External"/><Relationship Id="rId5" Type="http://schemas.openxmlformats.org/officeDocument/2006/relationships/image" Target="../media/image1.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https://www.youtube.com/embed/5yx6BWlEVcY?feature=oembed"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ideo" Target="https://www.youtube.com/embed/8S0FDjFBj8o?start=102&amp;feature=oembed"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globallearningpartners.com/wp-content/uploads/2020/05/Visuals-during-Online-Webinars-1.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globallearningpartners.com/wp-content/uploads/2020/05/Visuals-during-Online-Webinars-1.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www.globallearningpartners.com/wp-content/uploads/2020/05/Sound-during-Online-Webinar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jamboard.google.com/d/1ZhP9pZuYulxz6FAjk-fJYVkwyemfQsk1sjMR1P1z9JM/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s://join.slack.com/t/chwcare/shared_invite/zt-2009aa1gn-qZUZl0Xf2BO1KKsSL5lmuQ"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dropbox.com/scl/fi/6a72256mfzkfyv5hgnvvx/Facilitation-course_Group-Norms.docx?dl=0&amp;rlkey=y8lqcg7elmzcf0trvi0n0qk7n"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chw-care.com/course/facilitation-public-speaking/lessons/session-2-examining-zoom-etiquette-and-building-inclusive-accessible-spac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3A7FB8A5-C746-0573-C70E-58CB5045BB4C}"/>
              </a:ext>
            </a:extLst>
          </p:cNvPr>
          <p:cNvSpPr/>
          <p:nvPr/>
        </p:nvSpPr>
        <p:spPr>
          <a:xfrm>
            <a:off x="528506" y="3769710"/>
            <a:ext cx="5806747" cy="2463800"/>
          </a:xfrm>
          <a:prstGeom prst="roundRect">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220CABE-178A-B9C6-8755-0BAFED74EE67}"/>
              </a:ext>
            </a:extLst>
          </p:cNvPr>
          <p:cNvSpPr/>
          <p:nvPr/>
        </p:nvSpPr>
        <p:spPr>
          <a:xfrm>
            <a:off x="6887183" y="-374515"/>
            <a:ext cx="7607030" cy="7607030"/>
          </a:xfrm>
          <a:prstGeom prst="ellipse">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FF04F39-CD00-EAEC-31C8-A265889F3745}"/>
              </a:ext>
            </a:extLst>
          </p:cNvPr>
          <p:cNvSpPr/>
          <p:nvPr/>
        </p:nvSpPr>
        <p:spPr>
          <a:xfrm>
            <a:off x="6772784" y="-681419"/>
            <a:ext cx="8220838" cy="8220838"/>
          </a:xfrm>
          <a:prstGeom prst="ellipse">
            <a:avLst/>
          </a:prstGeom>
          <a:noFill/>
          <a:ln w="19050">
            <a:solidFill>
              <a:srgbClr val="03C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DEEE14-F15A-2E87-565B-0E06B65D198F}"/>
              </a:ext>
            </a:extLst>
          </p:cNvPr>
          <p:cNvSpPr txBox="1"/>
          <p:nvPr/>
        </p:nvSpPr>
        <p:spPr>
          <a:xfrm>
            <a:off x="581027" y="1578212"/>
            <a:ext cx="5692348" cy="1938992"/>
          </a:xfrm>
          <a:prstGeom prst="rect">
            <a:avLst/>
          </a:prstGeom>
          <a:noFill/>
        </p:spPr>
        <p:txBody>
          <a:bodyPr wrap="square" rtlCol="0">
            <a:spAutoFit/>
          </a:bodyPr>
          <a:lstStyle/>
          <a:p>
            <a:r>
              <a:rPr lang="en-US" sz="6600" b="1" dirty="0">
                <a:latin typeface="Lato Black" panose="020F0502020204030203" pitchFamily="34" charset="77"/>
              </a:rPr>
              <a:t>CHW </a:t>
            </a:r>
            <a:r>
              <a:rPr lang="en-US" sz="5400" b="1" dirty="0">
                <a:latin typeface="Lato Black" panose="020F0502020204030203" pitchFamily="34" charset="77"/>
              </a:rPr>
              <a:t>Facilitation Skills</a:t>
            </a:r>
            <a:endParaRPr lang="en-US" sz="6600" b="1" dirty="0">
              <a:latin typeface="Lato Black" panose="020F0502020204030203" pitchFamily="34" charset="77"/>
            </a:endParaRPr>
          </a:p>
        </p:txBody>
      </p:sp>
      <p:sp>
        <p:nvSpPr>
          <p:cNvPr id="3" name="TextBox 2">
            <a:extLst>
              <a:ext uri="{FF2B5EF4-FFF2-40B4-BE49-F238E27FC236}">
                <a16:creationId xmlns:a16="http://schemas.microsoft.com/office/drawing/2014/main" id="{87153099-5F74-E4F5-1441-2EADD497B611}"/>
              </a:ext>
            </a:extLst>
          </p:cNvPr>
          <p:cNvSpPr txBox="1"/>
          <p:nvPr/>
        </p:nvSpPr>
        <p:spPr>
          <a:xfrm>
            <a:off x="761096" y="4127531"/>
            <a:ext cx="5332210" cy="1938992"/>
          </a:xfrm>
          <a:prstGeom prst="rect">
            <a:avLst/>
          </a:prstGeom>
          <a:noFill/>
        </p:spPr>
        <p:txBody>
          <a:bodyPr wrap="square" rtlCol="0">
            <a:spAutoFit/>
          </a:bodyPr>
          <a:lstStyle/>
          <a:p>
            <a:pPr algn="ctr"/>
            <a:r>
              <a:rPr lang="en-US" sz="2400" dirty="0">
                <a:latin typeface="Lato Black" panose="020F0502020204030203" pitchFamily="34" charset="0"/>
                <a:ea typeface="Lato Black" panose="020F0502020204030203" pitchFamily="34" charset="0"/>
                <a:cs typeface="Lato Black" panose="020F0502020204030203" pitchFamily="34" charset="0"/>
              </a:rPr>
              <a:t>Part 2: Examining Zoom etiquette, and building inclusive &amp; accessible spaces</a:t>
            </a:r>
          </a:p>
          <a:p>
            <a:pPr algn="ctr"/>
            <a:endPar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2400" dirty="0">
                <a:latin typeface="Lato Black" panose="020F0502020204030203" pitchFamily="34" charset="0"/>
                <a:ea typeface="Lato Black" panose="020F0502020204030203" pitchFamily="34" charset="0"/>
                <a:cs typeface="Lato Black" panose="020F0502020204030203" pitchFamily="34" charset="0"/>
              </a:rPr>
              <a:t>Kim Dawson</a:t>
            </a:r>
          </a:p>
        </p:txBody>
      </p:sp>
      <p:sp>
        <p:nvSpPr>
          <p:cNvPr id="4" name="Oval 3">
            <a:extLst>
              <a:ext uri="{FF2B5EF4-FFF2-40B4-BE49-F238E27FC236}">
                <a16:creationId xmlns:a16="http://schemas.microsoft.com/office/drawing/2014/main" id="{EF2C9846-2DE8-B5B8-4A4C-7911FA5BF031}"/>
              </a:ext>
            </a:extLst>
          </p:cNvPr>
          <p:cNvSpPr/>
          <p:nvPr/>
        </p:nvSpPr>
        <p:spPr>
          <a:xfrm>
            <a:off x="6096000" y="1"/>
            <a:ext cx="2438400" cy="2463800"/>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61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965C0-5F34-08C7-3CB0-10E3ADAB0ECB}"/>
              </a:ext>
            </a:extLst>
          </p:cNvPr>
          <p:cNvSpPr/>
          <p:nvPr/>
        </p:nvSpPr>
        <p:spPr>
          <a:xfrm>
            <a:off x="0" y="0"/>
            <a:ext cx="5143576" cy="7159557"/>
          </a:xfrm>
          <a:prstGeom prst="rect">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6096000" y="504037"/>
            <a:ext cx="5337485" cy="2123658"/>
          </a:xfrm>
          <a:prstGeom prst="rect">
            <a:avLst/>
          </a:prstGeom>
          <a:noFill/>
        </p:spPr>
        <p:txBody>
          <a:bodyPr wrap="square" rtlCol="0">
            <a:spAutoFit/>
          </a:bodyPr>
          <a:lstStyle/>
          <a:p>
            <a:r>
              <a:rPr lang="en-US" sz="6600" b="1" dirty="0">
                <a:latin typeface="Lato Black" panose="020F0502020204030203" pitchFamily="34" charset="77"/>
              </a:rPr>
              <a:t>Speaking of agendas…</a:t>
            </a:r>
          </a:p>
        </p:txBody>
      </p:sp>
      <p:sp>
        <p:nvSpPr>
          <p:cNvPr id="14" name="TextBox 13">
            <a:extLst>
              <a:ext uri="{FF2B5EF4-FFF2-40B4-BE49-F238E27FC236}">
                <a16:creationId xmlns:a16="http://schemas.microsoft.com/office/drawing/2014/main" id="{5BA5750B-92FB-D8E6-A6D7-9727DEF4727A}"/>
              </a:ext>
            </a:extLst>
          </p:cNvPr>
          <p:cNvSpPr txBox="1"/>
          <p:nvPr/>
        </p:nvSpPr>
        <p:spPr>
          <a:xfrm>
            <a:off x="6096000" y="3122527"/>
            <a:ext cx="4657193" cy="2062103"/>
          </a:xfrm>
          <a:prstGeom prst="rect">
            <a:avLst/>
          </a:prstGeom>
          <a:noFill/>
        </p:spPr>
        <p:txBody>
          <a:bodyPr wrap="square" rtlCol="0">
            <a:spAutoFit/>
          </a:bodyPr>
          <a:lstStyle/>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How did using an agenda after last session go?</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Would anyone like to share?</a:t>
            </a:r>
          </a:p>
          <a:p>
            <a:endParaRPr lang="en-US" sz="3200" dirty="0"/>
          </a:p>
        </p:txBody>
      </p:sp>
      <p:pic>
        <p:nvPicPr>
          <p:cNvPr id="1028" name="Picture 4">
            <a:extLst>
              <a:ext uri="{FF2B5EF4-FFF2-40B4-BE49-F238E27FC236}">
                <a16:creationId xmlns:a16="http://schemas.microsoft.com/office/drawing/2014/main" id="{203A5FD9-5F7C-8518-C809-97E7C2C5E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69" y="1639008"/>
            <a:ext cx="2967038" cy="29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1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991162" y="567209"/>
            <a:ext cx="8209676" cy="1200329"/>
          </a:xfrm>
          <a:prstGeom prst="rect">
            <a:avLst/>
          </a:prstGeom>
          <a:noFill/>
        </p:spPr>
        <p:txBody>
          <a:bodyPr wrap="square" rtlCol="0">
            <a:spAutoFit/>
          </a:bodyPr>
          <a:lstStyle/>
          <a:p>
            <a:pPr algn="ctr"/>
            <a:r>
              <a:rPr lang="en-US" sz="7200" b="1" dirty="0">
                <a:latin typeface="Lato Black" panose="020F0502020204030203" pitchFamily="34" charset="77"/>
              </a:rPr>
              <a:t>Grounding in</a:t>
            </a:r>
          </a:p>
        </p:txBody>
      </p:sp>
      <p:sp>
        <p:nvSpPr>
          <p:cNvPr id="14" name="TextBox 13">
            <a:extLst>
              <a:ext uri="{FF2B5EF4-FFF2-40B4-BE49-F238E27FC236}">
                <a16:creationId xmlns:a16="http://schemas.microsoft.com/office/drawing/2014/main" id="{5BA5750B-92FB-D8E6-A6D7-9727DEF4727A}"/>
              </a:ext>
            </a:extLst>
          </p:cNvPr>
          <p:cNvSpPr txBox="1"/>
          <p:nvPr/>
        </p:nvSpPr>
        <p:spPr>
          <a:xfrm>
            <a:off x="825134" y="2142899"/>
            <a:ext cx="5963594" cy="5355312"/>
          </a:xfrm>
          <a:prstGeom prst="rect">
            <a:avLst/>
          </a:prstGeom>
          <a:noFill/>
        </p:spPr>
        <p:txBody>
          <a:bodyPr wrap="square" rtlCol="0">
            <a:spAutoFit/>
          </a:bodyPr>
          <a:lstStyle/>
          <a:p>
            <a:r>
              <a:rPr lang="en-US" sz="2400" i="0" dirty="0">
                <a:effectLst/>
                <a:latin typeface="Lato" panose="020F0502020204030203" pitchFamily="34" charset="0"/>
                <a:ea typeface="Lato" panose="020F0502020204030203" pitchFamily="34" charset="0"/>
                <a:cs typeface="Lato" panose="020F0502020204030203" pitchFamily="34" charset="0"/>
              </a:rPr>
              <a:t>Life is busy, and full. As humans our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attention</a:t>
            </a:r>
            <a:r>
              <a:rPr lang="en-US" sz="2400" i="0" dirty="0">
                <a:effectLst/>
                <a:latin typeface="Lato" panose="020F0502020204030203" pitchFamily="34" charset="0"/>
                <a:ea typeface="Lato" panose="020F0502020204030203" pitchFamily="34" charset="0"/>
                <a:cs typeface="Lato" panose="020F0502020204030203" pitchFamily="34" charset="0"/>
              </a:rPr>
              <a:t> is pulled in many directions.</a:t>
            </a:r>
          </a:p>
          <a:p>
            <a:endParaRPr lang="en-US" sz="2400" b="1" dirty="0">
              <a:solidFill>
                <a:srgbClr val="03CD98"/>
              </a:solidFill>
              <a:latin typeface="Lato" panose="020F0502020204030203" pitchFamily="34" charset="0"/>
              <a:ea typeface="Lato" panose="020F0502020204030203" pitchFamily="34" charset="0"/>
              <a:cs typeface="Lato" panose="020F0502020204030203" pitchFamily="34" charset="0"/>
            </a:endParaRPr>
          </a:p>
          <a:p>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Grounding in </a:t>
            </a:r>
            <a:r>
              <a:rPr lang="en-US" sz="2400" i="0" dirty="0">
                <a:effectLst/>
                <a:latin typeface="Lato" panose="020F0502020204030203" pitchFamily="34" charset="0"/>
                <a:ea typeface="Lato" panose="020F0502020204030203" pitchFamily="34" charset="0"/>
                <a:cs typeface="Lato" panose="020F0502020204030203" pitchFamily="34" charset="0"/>
              </a:rPr>
              <a:t>is a practice of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centering</a:t>
            </a:r>
            <a:r>
              <a:rPr lang="en-US" sz="2400" i="0" dirty="0">
                <a:effectLst/>
                <a:latin typeface="Lato" panose="020F0502020204030203" pitchFamily="34" charset="0"/>
                <a:ea typeface="Lato" panose="020F0502020204030203" pitchFamily="34" charset="0"/>
                <a:cs typeface="Lato" panose="020F0502020204030203" pitchFamily="34" charset="0"/>
              </a:rPr>
              <a:t> so that we can, as much as possible, be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present</a:t>
            </a:r>
            <a:r>
              <a:rPr lang="en-US" sz="2400" i="0" dirty="0">
                <a:effectLst/>
                <a:latin typeface="Lato" panose="020F0502020204030203" pitchFamily="34" charset="0"/>
                <a:ea typeface="Lato" panose="020F0502020204030203" pitchFamily="34" charset="0"/>
                <a:cs typeface="Lato" panose="020F0502020204030203" pitchFamily="34" charset="0"/>
              </a:rPr>
              <a:t> with one another in this space and time.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i="0" dirty="0">
                <a:effectLst/>
                <a:latin typeface="Lato" panose="020F0502020204030203" pitchFamily="34" charset="0"/>
                <a:ea typeface="Lato" panose="020F0502020204030203" pitchFamily="34" charset="0"/>
                <a:cs typeface="Lato" panose="020F0502020204030203" pitchFamily="34" charset="0"/>
              </a:rPr>
              <a:t>There are many ways to “ground in.” Use one or however many you want in your next meeting!</a:t>
            </a:r>
          </a:p>
          <a:p>
            <a:endParaRPr lang="en-US" sz="22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400" i="0" dirty="0">
              <a:effectLst/>
              <a:latin typeface="Lato" panose="020F0502020204030203" pitchFamily="34" charset="0"/>
              <a:ea typeface="Lato" panose="020F0502020204030203" pitchFamily="34" charset="0"/>
              <a:cs typeface="Lato" panose="020F0502020204030203" pitchFamily="34" charset="0"/>
            </a:endParaRPr>
          </a:p>
          <a:p>
            <a:endParaRPr lang="en-US" sz="3200" dirty="0"/>
          </a:p>
        </p:txBody>
      </p:sp>
      <p:sp>
        <p:nvSpPr>
          <p:cNvPr id="2" name="Rectangle: Rounded Corners 1">
            <a:extLst>
              <a:ext uri="{FF2B5EF4-FFF2-40B4-BE49-F238E27FC236}">
                <a16:creationId xmlns:a16="http://schemas.microsoft.com/office/drawing/2014/main" id="{6E176B38-C395-B5D6-9547-BD27FFA376CE}"/>
              </a:ext>
            </a:extLst>
          </p:cNvPr>
          <p:cNvSpPr/>
          <p:nvPr/>
        </p:nvSpPr>
        <p:spPr>
          <a:xfrm>
            <a:off x="7148946" y="2142899"/>
            <a:ext cx="4059382" cy="40223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latin typeface="Lato" panose="020F0502020204030203" pitchFamily="34" charset="0"/>
                <a:ea typeface="Lato" panose="020F0502020204030203" pitchFamily="34" charset="0"/>
                <a:cs typeface="Lato" panose="020F0502020204030203" pitchFamily="34" charset="0"/>
              </a:rPr>
              <a:t>Examples… </a:t>
            </a:r>
          </a:p>
          <a:p>
            <a:pPr marL="342900" indent="-342900">
              <a:buFont typeface="Arial" panose="020B0604020202020204" pitchFamily="34" charset="0"/>
              <a:buChar char="•"/>
            </a:pPr>
            <a:r>
              <a:rPr lang="en-US" sz="2200" i="1" dirty="0">
                <a:latin typeface="Lato" panose="020F0502020204030203" pitchFamily="34" charset="0"/>
                <a:ea typeface="Lato" panose="020F0502020204030203" pitchFamily="34" charset="0"/>
                <a:cs typeface="Lato" panose="020F0502020204030203" pitchFamily="34" charset="0"/>
              </a:rPr>
              <a:t>Sharing an agenda</a:t>
            </a:r>
          </a:p>
          <a:p>
            <a:pPr marL="342900" indent="-342900">
              <a:buFont typeface="Arial" panose="020B0604020202020204" pitchFamily="34" charset="0"/>
              <a:buChar char="•"/>
            </a:pPr>
            <a:r>
              <a:rPr lang="en-US" sz="2200" i="1" dirty="0">
                <a:latin typeface="Lato" panose="020F0502020204030203" pitchFamily="34" charset="0"/>
                <a:ea typeface="Lato" panose="020F0502020204030203" pitchFamily="34" charset="0"/>
                <a:cs typeface="Lato" panose="020F0502020204030203" pitchFamily="34" charset="0"/>
              </a:rPr>
              <a:t>Doing an activity at the start</a:t>
            </a:r>
          </a:p>
          <a:p>
            <a:pPr marL="342900" indent="-342900">
              <a:buFont typeface="Arial" panose="020B0604020202020204" pitchFamily="34" charset="0"/>
              <a:buChar char="•"/>
            </a:pPr>
            <a:r>
              <a:rPr lang="en-US" sz="2200" i="1" dirty="0">
                <a:latin typeface="Lato" panose="020F0502020204030203" pitchFamily="34" charset="0"/>
                <a:ea typeface="Lato" panose="020F0502020204030203" pitchFamily="34" charset="0"/>
                <a:cs typeface="Lato" panose="020F0502020204030203" pitchFamily="34" charset="0"/>
              </a:rPr>
              <a:t>Turning the connection inward where those in the meeting/ training talk with one another</a:t>
            </a:r>
          </a:p>
          <a:p>
            <a:pPr marL="342900" indent="-342900">
              <a:buFont typeface="Arial" panose="020B0604020202020204" pitchFamily="34" charset="0"/>
              <a:buChar char="•"/>
            </a:pPr>
            <a:r>
              <a:rPr lang="en-US" sz="2200" i="1" dirty="0">
                <a:effectLst/>
                <a:latin typeface="Lato" panose="020F0502020204030203" pitchFamily="34" charset="0"/>
                <a:ea typeface="Lato" panose="020F0502020204030203" pitchFamily="34" charset="0"/>
                <a:cs typeface="Lato" panose="020F0502020204030203" pitchFamily="34" charset="0"/>
              </a:rPr>
              <a:t>Play</a:t>
            </a:r>
            <a:r>
              <a:rPr lang="en-US" sz="2200" i="1" dirty="0">
                <a:latin typeface="Lato" panose="020F0502020204030203" pitchFamily="34" charset="0"/>
                <a:ea typeface="Lato" panose="020F0502020204030203" pitchFamily="34" charset="0"/>
                <a:cs typeface="Lato" panose="020F0502020204030203" pitchFamily="34" charset="0"/>
              </a:rPr>
              <a:t>ing music</a:t>
            </a:r>
            <a:endParaRPr lang="en-US" sz="22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9627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991162" y="567209"/>
            <a:ext cx="8209676" cy="1200329"/>
          </a:xfrm>
          <a:prstGeom prst="rect">
            <a:avLst/>
          </a:prstGeom>
          <a:noFill/>
        </p:spPr>
        <p:txBody>
          <a:bodyPr wrap="square" rtlCol="0">
            <a:spAutoFit/>
          </a:bodyPr>
          <a:lstStyle/>
          <a:p>
            <a:pPr algn="ctr"/>
            <a:r>
              <a:rPr lang="en-US" sz="7200" b="1" dirty="0">
                <a:latin typeface="Lato Black" panose="020F0502020204030203" pitchFamily="34" charset="77"/>
              </a:rPr>
              <a:t>Why ground in?</a:t>
            </a:r>
          </a:p>
        </p:txBody>
      </p:sp>
      <p:sp>
        <p:nvSpPr>
          <p:cNvPr id="14" name="TextBox 13">
            <a:extLst>
              <a:ext uri="{FF2B5EF4-FFF2-40B4-BE49-F238E27FC236}">
                <a16:creationId xmlns:a16="http://schemas.microsoft.com/office/drawing/2014/main" id="{5BA5750B-92FB-D8E6-A6D7-9727DEF4727A}"/>
              </a:ext>
            </a:extLst>
          </p:cNvPr>
          <p:cNvSpPr txBox="1"/>
          <p:nvPr/>
        </p:nvSpPr>
        <p:spPr>
          <a:xfrm>
            <a:off x="435041" y="2037004"/>
            <a:ext cx="5660959" cy="5016758"/>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Multitasking</a:t>
            </a:r>
            <a:r>
              <a:rPr lang="en-US" sz="2400" i="0" dirty="0">
                <a:effectLst/>
                <a:latin typeface="Lato" panose="020F0502020204030203" pitchFamily="34" charset="0"/>
                <a:ea typeface="Lato" panose="020F0502020204030203" pitchFamily="34" charset="0"/>
                <a:cs typeface="Lato" panose="020F0502020204030203" pitchFamily="34" charset="0"/>
              </a:rPr>
              <a:t> is the one of most difficult things for our brains to do. When we put undue stress on ourselves, we impede our ability to be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present</a:t>
            </a:r>
            <a:r>
              <a:rPr lang="en-US" sz="2400" i="0" dirty="0">
                <a:effectLst/>
                <a:latin typeface="Lato" panose="020F0502020204030203" pitchFamily="34" charset="0"/>
                <a:ea typeface="Lato" panose="020F0502020204030203" pitchFamily="34" charset="0"/>
                <a:cs typeface="Lato" panose="020F0502020204030203" pitchFamily="34" charset="0"/>
              </a:rPr>
              <a:t>,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connect</a:t>
            </a:r>
            <a:r>
              <a:rPr lang="en-US" sz="2400" i="0" dirty="0">
                <a:effectLst/>
                <a:latin typeface="Lato" panose="020F0502020204030203" pitchFamily="34" charset="0"/>
                <a:ea typeface="Lato" panose="020F0502020204030203" pitchFamily="34" charset="0"/>
                <a:cs typeface="Lato" panose="020F0502020204030203" pitchFamily="34" charset="0"/>
              </a:rPr>
              <a:t>,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focus</a:t>
            </a:r>
            <a:r>
              <a:rPr lang="en-US" sz="2400" i="0" dirty="0">
                <a:effectLst/>
                <a:latin typeface="Lato" panose="020F0502020204030203" pitchFamily="34" charset="0"/>
                <a:ea typeface="Lato" panose="020F0502020204030203" pitchFamily="34" charset="0"/>
                <a:cs typeface="Lato" panose="020F0502020204030203" pitchFamily="34" charset="0"/>
              </a:rPr>
              <a:t>, or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learn</a:t>
            </a:r>
            <a:r>
              <a:rPr lang="en-US" sz="2400" i="0" dirty="0">
                <a:effectLst/>
                <a:latin typeface="Lato" panose="020F0502020204030203" pitchFamily="34" charset="0"/>
                <a:ea typeface="Lato" panose="020F0502020204030203" pitchFamily="34" charset="0"/>
                <a:cs typeface="Lato" panose="020F0502020204030203" pitchFamily="34" charset="0"/>
              </a:rPr>
              <a:t> new information. </a:t>
            </a:r>
          </a:p>
          <a:p>
            <a:endParaRPr lang="en-US" sz="24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a:t>
            </a:r>
            <a:r>
              <a:rPr lang="en-US" sz="2400" b="1" dirty="0">
                <a:solidFill>
                  <a:srgbClr val="008FE7"/>
                </a:solidFill>
                <a:latin typeface="Lato" panose="020F0502020204030203" pitchFamily="34" charset="0"/>
                <a:ea typeface="Lato" panose="020F0502020204030203" pitchFamily="34" charset="0"/>
                <a:cs typeface="Lato" panose="020F0502020204030203" pitchFamily="34" charset="0"/>
              </a:rPr>
              <a:t>exist</a:t>
            </a:r>
            <a:r>
              <a:rPr lang="en-US" sz="2400" dirty="0">
                <a:latin typeface="Lato" panose="020F0502020204030203" pitchFamily="34" charset="0"/>
                <a:ea typeface="Lato" panose="020F0502020204030203" pitchFamily="34" charset="0"/>
                <a:cs typeface="Lato" panose="020F0502020204030203" pitchFamily="34" charset="0"/>
              </a:rPr>
              <a:t> in a </a:t>
            </a:r>
            <a:r>
              <a:rPr lang="en-US" sz="2400" b="1" dirty="0">
                <a:solidFill>
                  <a:srgbClr val="008FE7"/>
                </a:solidFill>
                <a:latin typeface="Lato" panose="020F0502020204030203" pitchFamily="34" charset="0"/>
                <a:ea typeface="Lato" panose="020F0502020204030203" pitchFamily="34" charset="0"/>
                <a:cs typeface="Lato" panose="020F0502020204030203" pitchFamily="34" charset="0"/>
              </a:rPr>
              <a:t>system</a:t>
            </a:r>
            <a:r>
              <a:rPr lang="en-US" sz="2400" dirty="0">
                <a:latin typeface="Lato" panose="020F0502020204030203" pitchFamily="34" charset="0"/>
                <a:ea typeface="Lato" panose="020F0502020204030203" pitchFamily="34" charset="0"/>
                <a:cs typeface="Lato" panose="020F0502020204030203" pitchFamily="34" charset="0"/>
              </a:rPr>
              <a:t>. Especially since the start of the pandemic, and an increasingly more virtual world, we are being asked to do more and more. </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3200" dirty="0"/>
          </a:p>
        </p:txBody>
      </p:sp>
      <p:pic>
        <p:nvPicPr>
          <p:cNvPr id="2050" name="Picture 2" descr="Multitasking: Skill or Myth | Clockwise">
            <a:extLst>
              <a:ext uri="{FF2B5EF4-FFF2-40B4-BE49-F238E27FC236}">
                <a16:creationId xmlns:a16="http://schemas.microsoft.com/office/drawing/2014/main" id="{050D6162-9793-2849-C4A7-C7D8836A0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97032"/>
            <a:ext cx="5867400" cy="293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280BFC-B079-B6A3-6808-CF041EFBB9EF}"/>
              </a:ext>
            </a:extLst>
          </p:cNvPr>
          <p:cNvSpPr txBox="1"/>
          <p:nvPr/>
        </p:nvSpPr>
        <p:spPr>
          <a:xfrm>
            <a:off x="6759641" y="5613683"/>
            <a:ext cx="5432359" cy="677108"/>
          </a:xfrm>
          <a:prstGeom prst="rect">
            <a:avLst/>
          </a:prstGeom>
          <a:noFill/>
        </p:spPr>
        <p:txBody>
          <a:bodyPr wrap="square" rtlCol="0">
            <a:spAutoFit/>
          </a:bodyPr>
          <a:lstStyle/>
          <a:p>
            <a:pPr algn="ctr"/>
            <a:r>
              <a:rPr lang="en-US" sz="2000" dirty="0">
                <a:solidFill>
                  <a:srgbClr val="008FE7"/>
                </a:solidFill>
                <a:latin typeface="Lato" panose="020F0502020204030203" pitchFamily="34" charset="0"/>
                <a:ea typeface="Lato" panose="020F0502020204030203" pitchFamily="34" charset="0"/>
                <a:cs typeface="Lato" panose="020F0502020204030203" pitchFamily="34" charset="0"/>
              </a:rPr>
              <a:t>Give yourself </a:t>
            </a:r>
            <a:r>
              <a:rPr lang="en-US" sz="2000" b="1" dirty="0">
                <a:solidFill>
                  <a:srgbClr val="008FE7"/>
                </a:solidFill>
                <a:latin typeface="Lato" panose="020F0502020204030203" pitchFamily="34" charset="0"/>
                <a:ea typeface="Lato" panose="020F0502020204030203" pitchFamily="34" charset="0"/>
                <a:cs typeface="Lato" panose="020F0502020204030203" pitchFamily="34" charset="0"/>
              </a:rPr>
              <a:t>permission</a:t>
            </a:r>
            <a:r>
              <a:rPr lang="en-US" sz="2000" dirty="0">
                <a:solidFill>
                  <a:srgbClr val="008FE7"/>
                </a:solidFill>
                <a:latin typeface="Lato" panose="020F0502020204030203" pitchFamily="34" charset="0"/>
                <a:ea typeface="Lato" panose="020F0502020204030203" pitchFamily="34" charset="0"/>
                <a:cs typeface="Lato" panose="020F0502020204030203" pitchFamily="34" charset="0"/>
              </a:rPr>
              <a:t> to be in </a:t>
            </a:r>
            <a:r>
              <a:rPr lang="en-US" sz="2000" b="1" dirty="0">
                <a:solidFill>
                  <a:srgbClr val="008FE7"/>
                </a:solidFill>
                <a:latin typeface="Lato" panose="020F0502020204030203" pitchFamily="34" charset="0"/>
                <a:ea typeface="Lato" panose="020F0502020204030203" pitchFamily="34" charset="0"/>
                <a:cs typeface="Lato" panose="020F0502020204030203" pitchFamily="34" charset="0"/>
              </a:rPr>
              <a:t>one place</a:t>
            </a:r>
            <a:r>
              <a:rPr lang="en-US" sz="2000" dirty="0">
                <a:solidFill>
                  <a:srgbClr val="008FE7"/>
                </a:solidFill>
                <a:latin typeface="Lato" panose="020F0502020204030203" pitchFamily="34" charset="0"/>
                <a:ea typeface="Lato" panose="020F0502020204030203" pitchFamily="34" charset="0"/>
                <a:cs typeface="Lato" panose="020F0502020204030203" pitchFamily="34" charset="0"/>
              </a:rPr>
              <a:t>. </a:t>
            </a:r>
            <a:endParaRPr lang="en-US" sz="2000" i="0" dirty="0">
              <a:solidFill>
                <a:srgbClr val="008FE7"/>
              </a:solidFill>
              <a:effectLst/>
              <a:latin typeface="Lato" panose="020F0502020204030203" pitchFamily="34" charset="0"/>
              <a:ea typeface="Lato" panose="020F0502020204030203" pitchFamily="34" charset="0"/>
              <a:cs typeface="Lato" panose="020F0502020204030203" pitchFamily="34" charset="0"/>
            </a:endParaRPr>
          </a:p>
          <a:p>
            <a:pPr algn="ctr"/>
            <a:endParaRPr lang="en-US" dirty="0"/>
          </a:p>
        </p:txBody>
      </p:sp>
    </p:spTree>
    <p:extLst>
      <p:ext uri="{BB962C8B-B14F-4D97-AF65-F5344CB8AC3E}">
        <p14:creationId xmlns:p14="http://schemas.microsoft.com/office/powerpoint/2010/main" val="47576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3" y="613784"/>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Facilitator’s role in grounding</a:t>
            </a:r>
          </a:p>
        </p:txBody>
      </p:sp>
      <p:sp>
        <p:nvSpPr>
          <p:cNvPr id="14" name="TextBox 13">
            <a:extLst>
              <a:ext uri="{FF2B5EF4-FFF2-40B4-BE49-F238E27FC236}">
                <a16:creationId xmlns:a16="http://schemas.microsoft.com/office/drawing/2014/main" id="{5BA5750B-92FB-D8E6-A6D7-9727DEF4727A}"/>
              </a:ext>
            </a:extLst>
          </p:cNvPr>
          <p:cNvSpPr txBox="1"/>
          <p:nvPr/>
        </p:nvSpPr>
        <p:spPr>
          <a:xfrm>
            <a:off x="916311" y="1913613"/>
            <a:ext cx="10715703" cy="3816429"/>
          </a:xfrm>
          <a:prstGeom prst="rect">
            <a:avLst/>
          </a:prstGeom>
          <a:noFill/>
        </p:spPr>
        <p:txBody>
          <a:bodyPr wrap="square" rtlCol="0">
            <a:spAutoFit/>
          </a:bodyPr>
          <a:lstStyle/>
          <a:p>
            <a:pPr marL="342900" indent="-342900">
              <a:buFont typeface="Arial" panose="020B0604020202020204" pitchFamily="34" charset="0"/>
              <a:buChar char="•"/>
            </a:pPr>
            <a:r>
              <a:rPr lang="en-US" sz="2200" i="0" dirty="0">
                <a:effectLst/>
                <a:latin typeface="Lato" panose="020F0502020204030203" pitchFamily="34" charset="0"/>
                <a:ea typeface="Lato" panose="020F0502020204030203" pitchFamily="34" charset="0"/>
                <a:cs typeface="Lato" panose="020F0502020204030203" pitchFamily="34" charset="0"/>
              </a:rPr>
              <a:t>A facilitator needs to know what kind of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energy</a:t>
            </a:r>
            <a:r>
              <a:rPr lang="en-US" sz="2200" i="0" dirty="0">
                <a:effectLst/>
                <a:latin typeface="Lato" panose="020F0502020204030203" pitchFamily="34" charset="0"/>
                <a:ea typeface="Lato" panose="020F0502020204030203" pitchFamily="34" charset="0"/>
                <a:cs typeface="Lato" panose="020F0502020204030203" pitchFamily="34" charset="0"/>
              </a:rPr>
              <a:t> they need to bring to the group. A facilitator’s energy and demeanor are key to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setting the tone.</a:t>
            </a:r>
          </a:p>
          <a:p>
            <a:endParaRPr lang="en-US" sz="22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Facilitators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read the room</a:t>
            </a:r>
            <a:r>
              <a:rPr lang="en-US" sz="2200" i="0" dirty="0">
                <a:effectLst/>
                <a:latin typeface="Lato" panose="020F0502020204030203" pitchFamily="34" charset="0"/>
                <a:ea typeface="Lato" panose="020F0502020204030203" pitchFamily="34" charset="0"/>
                <a:cs typeface="Lato" panose="020F0502020204030203" pitchFamily="34" charset="0"/>
              </a:rPr>
              <a:t>, understand the participants, understand the objectives of the group, and adapt when necessary.</a:t>
            </a:r>
          </a:p>
          <a:p>
            <a:pPr marL="342900" indent="-342900">
              <a:buFont typeface="Arial" panose="020B0604020202020204" pitchFamily="34" charset="0"/>
              <a:buChar char="•"/>
            </a:pPr>
            <a:endParaRPr lang="en-US" sz="22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200" i="0" dirty="0">
                <a:effectLst/>
                <a:latin typeface="Lato" panose="020F0502020204030203" pitchFamily="34" charset="0"/>
                <a:ea typeface="Lato" panose="020F0502020204030203" pitchFamily="34" charset="0"/>
                <a:cs typeface="Lato" panose="020F0502020204030203" pitchFamily="34" charset="0"/>
              </a:rPr>
              <a:t>The ability to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manage emotions </a:t>
            </a:r>
            <a:r>
              <a:rPr lang="en-US" sz="2200" i="0" dirty="0">
                <a:effectLst/>
                <a:latin typeface="Lato" panose="020F0502020204030203" pitchFamily="34" charset="0"/>
                <a:ea typeface="Lato" panose="020F0502020204030203" pitchFamily="34" charset="0"/>
                <a:cs typeface="Lato" panose="020F0502020204030203" pitchFamily="34" charset="0"/>
              </a:rPr>
              <a:t>in the room helps keep conversations constructive and moving towards the goal - whether it’s an upbeat brainstorming activity or serious discussion needing to be had. </a:t>
            </a:r>
            <a:r>
              <a:rPr lang="en-US" sz="2200" i="1" dirty="0">
                <a:solidFill>
                  <a:srgbClr val="008FE7"/>
                </a:solidFill>
                <a:latin typeface="Lato" panose="020F0502020204030203" pitchFamily="34" charset="0"/>
                <a:ea typeface="Lato" panose="020F0502020204030203" pitchFamily="34" charset="0"/>
                <a:cs typeface="Lato" panose="020F0502020204030203" pitchFamily="34" charset="0"/>
              </a:rPr>
              <a:t>(We’ll talk more about this in Session 3!)</a:t>
            </a:r>
            <a:endParaRPr lang="en-US" sz="2200" i="1" dirty="0">
              <a:solidFill>
                <a:srgbClr val="008FE7"/>
              </a:solidFill>
              <a:effectLst/>
              <a:latin typeface="Lato" panose="020F0502020204030203" pitchFamily="34" charset="0"/>
              <a:ea typeface="Lato" panose="020F0502020204030203" pitchFamily="34" charset="0"/>
              <a:cs typeface="Lato" panose="020F0502020204030203" pitchFamily="34" charset="0"/>
            </a:endParaRPr>
          </a:p>
          <a:p>
            <a:endParaRPr lang="en-US" sz="22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200" i="0" dirty="0">
                <a:effectLst/>
                <a:latin typeface="Lato" panose="020F0502020204030203" pitchFamily="34" charset="0"/>
                <a:ea typeface="Lato" panose="020F0502020204030203" pitchFamily="34" charset="0"/>
                <a:cs typeface="Lato" panose="020F0502020204030203" pitchFamily="34" charset="0"/>
              </a:rPr>
              <a:t>A good facilitator can help to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inspire</a:t>
            </a:r>
            <a:r>
              <a:rPr lang="en-US" sz="2200" i="0" dirty="0">
                <a:effectLst/>
                <a:latin typeface="Lato" panose="020F0502020204030203" pitchFamily="34" charset="0"/>
                <a:ea typeface="Lato" panose="020F0502020204030203" pitchFamily="34" charset="0"/>
                <a:cs typeface="Lato" panose="020F0502020204030203" pitchFamily="34" charset="0"/>
              </a:rPr>
              <a:t>,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motivate</a:t>
            </a:r>
            <a:r>
              <a:rPr lang="en-US" sz="2200" i="0" dirty="0">
                <a:effectLst/>
                <a:latin typeface="Lato" panose="020F0502020204030203" pitchFamily="34" charset="0"/>
                <a:ea typeface="Lato" panose="020F0502020204030203" pitchFamily="34" charset="0"/>
                <a:cs typeface="Lato" panose="020F0502020204030203" pitchFamily="34" charset="0"/>
              </a:rPr>
              <a:t> and </a:t>
            </a:r>
            <a:r>
              <a:rPr lang="en-US" sz="2200" b="1" i="0" dirty="0">
                <a:solidFill>
                  <a:srgbClr val="03CD98"/>
                </a:solidFill>
                <a:effectLst/>
                <a:latin typeface="Lato" panose="020F0502020204030203" pitchFamily="34" charset="0"/>
                <a:ea typeface="Lato" panose="020F0502020204030203" pitchFamily="34" charset="0"/>
                <a:cs typeface="Lato" panose="020F0502020204030203" pitchFamily="34" charset="0"/>
              </a:rPr>
              <a:t>support</a:t>
            </a:r>
            <a:r>
              <a:rPr lang="en-US" sz="2200" i="0" dirty="0">
                <a:effectLst/>
                <a:latin typeface="Lato" panose="020F0502020204030203" pitchFamily="34" charset="0"/>
                <a:ea typeface="Lato" panose="020F0502020204030203" pitchFamily="34" charset="0"/>
                <a:cs typeface="Lato" panose="020F0502020204030203" pitchFamily="34" charset="0"/>
              </a:rPr>
              <a:t> the group</a:t>
            </a:r>
            <a:endParaRPr lang="en-US" sz="2200" dirty="0"/>
          </a:p>
        </p:txBody>
      </p:sp>
      <p:sp>
        <p:nvSpPr>
          <p:cNvPr id="2" name="Oval 1">
            <a:extLst>
              <a:ext uri="{FF2B5EF4-FFF2-40B4-BE49-F238E27FC236}">
                <a16:creationId xmlns:a16="http://schemas.microsoft.com/office/drawing/2014/main" id="{9D2AE95C-FEBF-6F21-6450-EC62CFA2A871}"/>
              </a:ext>
            </a:extLst>
          </p:cNvPr>
          <p:cNvSpPr/>
          <p:nvPr/>
        </p:nvSpPr>
        <p:spPr>
          <a:xfrm>
            <a:off x="-1086186" y="-1430662"/>
            <a:ext cx="2766229" cy="2409402"/>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EFFE2B4-568E-B13F-AE0A-7FFDBCE858E6}"/>
              </a:ext>
            </a:extLst>
          </p:cNvPr>
          <p:cNvSpPr/>
          <p:nvPr/>
        </p:nvSpPr>
        <p:spPr>
          <a:xfrm>
            <a:off x="10039014" y="5039515"/>
            <a:ext cx="2766229" cy="2409402"/>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327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54569" y="242873"/>
            <a:ext cx="5941431" cy="1754326"/>
          </a:xfrm>
          <a:prstGeom prst="rect">
            <a:avLst/>
          </a:prstGeom>
          <a:noFill/>
        </p:spPr>
        <p:txBody>
          <a:bodyPr wrap="square" rtlCol="0">
            <a:spAutoFit/>
          </a:bodyPr>
          <a:lstStyle/>
          <a:p>
            <a:pPr algn="ctr"/>
            <a:r>
              <a:rPr lang="en-US" sz="5400" b="1" dirty="0">
                <a:latin typeface="Lato Black" panose="020F0502020204030203" pitchFamily="34" charset="77"/>
              </a:rPr>
              <a:t>Getting in the facilitator mindset</a:t>
            </a:r>
          </a:p>
        </p:txBody>
      </p:sp>
      <p:sp>
        <p:nvSpPr>
          <p:cNvPr id="14" name="TextBox 13">
            <a:extLst>
              <a:ext uri="{FF2B5EF4-FFF2-40B4-BE49-F238E27FC236}">
                <a16:creationId xmlns:a16="http://schemas.microsoft.com/office/drawing/2014/main" id="{5BA5750B-92FB-D8E6-A6D7-9727DEF4727A}"/>
              </a:ext>
            </a:extLst>
          </p:cNvPr>
          <p:cNvSpPr txBox="1"/>
          <p:nvPr/>
        </p:nvSpPr>
        <p:spPr>
          <a:xfrm>
            <a:off x="328612" y="2240061"/>
            <a:ext cx="6472238" cy="5970865"/>
          </a:xfrm>
          <a:prstGeom prst="rect">
            <a:avLst/>
          </a:prstGeom>
          <a:noFill/>
        </p:spPr>
        <p:txBody>
          <a:bodyPr wrap="square" rtlCol="0">
            <a:spAutoFit/>
          </a:bodyPr>
          <a:lstStyle/>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You can’t support others until you first </a:t>
            </a:r>
            <a:r>
              <a:rPr lang="en-US" sz="2000" b="1" i="0" dirty="0">
                <a:solidFill>
                  <a:srgbClr val="03CD98"/>
                </a:solidFill>
                <a:effectLst/>
                <a:latin typeface="Lato" panose="020F0502020204030203" pitchFamily="34" charset="0"/>
                <a:ea typeface="Lato" panose="020F0502020204030203" pitchFamily="34" charset="0"/>
                <a:cs typeface="Lato" panose="020F0502020204030203" pitchFamily="34" charset="0"/>
              </a:rPr>
              <a:t>support yourself</a:t>
            </a:r>
            <a:r>
              <a:rPr lang="en-US" sz="2000" i="0" dirty="0">
                <a:effectLst/>
                <a:latin typeface="Lato" panose="020F0502020204030203" pitchFamily="34" charset="0"/>
                <a:ea typeface="Lato" panose="020F0502020204030203" pitchFamily="34" charset="0"/>
                <a:cs typeface="Lato" panose="020F0502020204030203" pitchFamily="34" charset="0"/>
              </a:rPr>
              <a:t>. </a:t>
            </a:r>
          </a:p>
          <a:p>
            <a:endParaRPr lang="en-US" sz="14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As a facilitator, it’s important for you to have routine or practice that gets you into the right </a:t>
            </a:r>
            <a:r>
              <a:rPr lang="en-US" sz="2000" b="1" dirty="0">
                <a:solidFill>
                  <a:srgbClr val="03CD98"/>
                </a:solidFill>
                <a:latin typeface="Lato" panose="020F0502020204030203" pitchFamily="34" charset="0"/>
                <a:ea typeface="Lato" panose="020F0502020204030203" pitchFamily="34" charset="0"/>
                <a:cs typeface="Lato" panose="020F0502020204030203" pitchFamily="34" charset="0"/>
              </a:rPr>
              <a:t>headspace</a:t>
            </a:r>
            <a:r>
              <a:rPr lang="en-US" sz="2000" dirty="0">
                <a:latin typeface="Lato" panose="020F0502020204030203" pitchFamily="34" charset="0"/>
                <a:ea typeface="Lato" panose="020F0502020204030203" pitchFamily="34" charset="0"/>
                <a:cs typeface="Lato" panose="020F0502020204030203" pitchFamily="34" charset="0"/>
              </a:rPr>
              <a:t>.</a:t>
            </a:r>
          </a:p>
          <a:p>
            <a:pPr marL="800100" lvl="1" indent="-342900">
              <a:buFont typeface="Arial" panose="020B0604020202020204" pitchFamily="34" charset="0"/>
              <a:buChar char="•"/>
            </a:pPr>
            <a:r>
              <a:rPr lang="en-US" i="1" dirty="0">
                <a:latin typeface="Lato" panose="020F0502020204030203" pitchFamily="34" charset="0"/>
                <a:ea typeface="Lato" panose="020F0502020204030203" pitchFamily="34" charset="0"/>
                <a:cs typeface="Lato" panose="020F0502020204030203" pitchFamily="34" charset="0"/>
              </a:rPr>
              <a:t>Note: This means also checking in with your physical body… are you hungry? Do you need to use the bathroom before you start? Do you have something to drink sitting with you?</a:t>
            </a:r>
          </a:p>
          <a:p>
            <a:endParaRPr lang="en-US" sz="12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E</a:t>
            </a:r>
            <a:r>
              <a:rPr lang="en-US" sz="2000" dirty="0">
                <a:latin typeface="Lato" panose="020F0502020204030203" pitchFamily="34" charset="0"/>
                <a:ea typeface="Lato" panose="020F0502020204030203" pitchFamily="34" charset="0"/>
                <a:cs typeface="Lato" panose="020F0502020204030203" pitchFamily="34" charset="0"/>
              </a:rPr>
              <a:t>ven experienced facilitators feel nervous!</a:t>
            </a:r>
          </a:p>
          <a:p>
            <a:pPr marL="342900" indent="-34290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Centering yourself before starting your meeting can help you build the </a:t>
            </a:r>
            <a:r>
              <a:rPr lang="en-US" sz="2000" b="1" dirty="0">
                <a:solidFill>
                  <a:srgbClr val="03CD98"/>
                </a:solidFill>
                <a:latin typeface="Lato" panose="020F0502020204030203" pitchFamily="34" charset="0"/>
                <a:ea typeface="Lato" panose="020F0502020204030203" pitchFamily="34" charset="0"/>
                <a:cs typeface="Lato" panose="020F0502020204030203" pitchFamily="34" charset="0"/>
              </a:rPr>
              <a:t>confidence</a:t>
            </a:r>
            <a:r>
              <a:rPr lang="en-US" sz="2000" dirty="0">
                <a:latin typeface="Lato" panose="020F0502020204030203" pitchFamily="34" charset="0"/>
                <a:ea typeface="Lato" panose="020F0502020204030203" pitchFamily="34" charset="0"/>
                <a:cs typeface="Lato" panose="020F0502020204030203" pitchFamily="34" charset="0"/>
              </a:rPr>
              <a:t> to adequately </a:t>
            </a:r>
            <a:r>
              <a:rPr lang="en-US" sz="2000" b="1" dirty="0">
                <a:solidFill>
                  <a:srgbClr val="03CD98"/>
                </a:solidFill>
                <a:latin typeface="Lato" panose="020F0502020204030203" pitchFamily="34" charset="0"/>
                <a:ea typeface="Lato" panose="020F0502020204030203" pitchFamily="34" charset="0"/>
                <a:cs typeface="Lato" panose="020F0502020204030203" pitchFamily="34" charset="0"/>
              </a:rPr>
              <a:t>show up for others </a:t>
            </a:r>
            <a:r>
              <a:rPr lang="en-US" sz="2000" dirty="0">
                <a:latin typeface="Lato" panose="020F0502020204030203" pitchFamily="34" charset="0"/>
                <a:ea typeface="Lato" panose="020F0502020204030203" pitchFamily="34" charset="0"/>
                <a:cs typeface="Lato" panose="020F0502020204030203" pitchFamily="34" charset="0"/>
              </a:rPr>
              <a:t>in a meaningful way.</a:t>
            </a:r>
          </a:p>
          <a:p>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0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000" b="1" i="0" dirty="0">
              <a:solidFill>
                <a:srgbClr val="03CD98"/>
              </a:solidFill>
              <a:effectLst/>
              <a:latin typeface="Lato" panose="020F0502020204030203" pitchFamily="34" charset="0"/>
              <a:ea typeface="Lato" panose="020F0502020204030203" pitchFamily="34" charset="0"/>
              <a:cs typeface="Lato" panose="020F0502020204030203" pitchFamily="34" charset="0"/>
            </a:endParaRPr>
          </a:p>
          <a:p>
            <a:endParaRPr lang="en-US" sz="20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3200" dirty="0"/>
          </a:p>
        </p:txBody>
      </p:sp>
      <p:pic>
        <p:nvPicPr>
          <p:cNvPr id="3" name="Picture 2" descr="100 Quotes About Peace To Inspire Serenity and Hope - Parade:  Entertainment, Recipes, Health, Life, Holidays">
            <a:extLst>
              <a:ext uri="{FF2B5EF4-FFF2-40B4-BE49-F238E27FC236}">
                <a16:creationId xmlns:a16="http://schemas.microsoft.com/office/drawing/2014/main" id="{6A5E6EF7-84A3-DDDC-C9D9-0064EF503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 r="10821" b="-1"/>
          <a:stretch/>
        </p:blipFill>
        <p:spPr bwMode="auto">
          <a:xfrm>
            <a:off x="6255898"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7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4A5CC5C-9B02-9A4B-1F34-63CB085B8792}"/>
              </a:ext>
            </a:extLst>
          </p:cNvPr>
          <p:cNvSpPr/>
          <p:nvPr/>
        </p:nvSpPr>
        <p:spPr>
          <a:xfrm>
            <a:off x="4880159" y="-2135923"/>
            <a:ext cx="13864280" cy="13864280"/>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3AA0F7-63E5-9AFB-1DC6-616ADD014BE7}"/>
              </a:ext>
            </a:extLst>
          </p:cNvPr>
          <p:cNvSpPr/>
          <p:nvPr/>
        </p:nvSpPr>
        <p:spPr>
          <a:xfrm>
            <a:off x="4611043" y="-2571981"/>
            <a:ext cx="14736396" cy="14736396"/>
          </a:xfrm>
          <a:prstGeom prst="ellipse">
            <a:avLst/>
          </a:prstGeom>
          <a:noFill/>
          <a:ln w="25400">
            <a:solidFill>
              <a:srgbClr val="008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1A278D-9EF9-4F38-D327-138F405294E8}"/>
              </a:ext>
            </a:extLst>
          </p:cNvPr>
          <p:cNvSpPr txBox="1"/>
          <p:nvPr/>
        </p:nvSpPr>
        <p:spPr>
          <a:xfrm>
            <a:off x="212759" y="1933895"/>
            <a:ext cx="6309527" cy="2862322"/>
          </a:xfrm>
          <a:prstGeom prst="rect">
            <a:avLst/>
          </a:prstGeom>
          <a:noFill/>
        </p:spPr>
        <p:txBody>
          <a:bodyPr wrap="square" rtlCol="0">
            <a:spAutoFit/>
          </a:bodyPr>
          <a:lstStyle/>
          <a:p>
            <a:r>
              <a:rPr lang="en-US" sz="6000" b="1" dirty="0">
                <a:latin typeface="Lato Black" panose="020F0502020204030203" pitchFamily="34" charset="77"/>
              </a:rPr>
              <a:t>Building our centering </a:t>
            </a:r>
          </a:p>
          <a:p>
            <a:r>
              <a:rPr lang="en-US" sz="6000" b="1" dirty="0">
                <a:latin typeface="Lato Black" panose="020F0502020204030203" pitchFamily="34" charset="77"/>
              </a:rPr>
              <a:t>practices</a:t>
            </a:r>
          </a:p>
        </p:txBody>
      </p:sp>
      <p:sp>
        <p:nvSpPr>
          <p:cNvPr id="2" name="TextBox 1">
            <a:extLst>
              <a:ext uri="{FF2B5EF4-FFF2-40B4-BE49-F238E27FC236}">
                <a16:creationId xmlns:a16="http://schemas.microsoft.com/office/drawing/2014/main" id="{69F72556-2C9F-E27C-D4C2-75C42F125AE2}"/>
              </a:ext>
            </a:extLst>
          </p:cNvPr>
          <p:cNvSpPr txBox="1"/>
          <p:nvPr/>
        </p:nvSpPr>
        <p:spPr>
          <a:xfrm>
            <a:off x="6791402" y="1274473"/>
            <a:ext cx="5613400" cy="4979697"/>
          </a:xfrm>
          <a:prstGeom prst="rect">
            <a:avLst/>
          </a:prstGeom>
          <a:noFill/>
        </p:spPr>
        <p:txBody>
          <a:bodyPr wrap="square" rtlCol="0">
            <a:spAutoFit/>
          </a:bodyPr>
          <a:lstStyle/>
          <a:p>
            <a:pPr marR="0" lvl="0">
              <a:lnSpc>
                <a:spcPct val="107000"/>
              </a:lnSpc>
              <a:spcBef>
                <a:spcPts val="0"/>
              </a:spcBef>
              <a:spcAft>
                <a:spcPts val="0"/>
              </a:spcAft>
            </a:pPr>
            <a:r>
              <a:rPr lang="en-US" sz="2800" dirty="0">
                <a:solidFill>
                  <a:srgbClr val="008FE7"/>
                </a:solidFill>
                <a:latin typeface="Lato Black" panose="020F0502020204030203" pitchFamily="34" charset="0"/>
                <a:ea typeface="Lato Black" panose="020F0502020204030203" pitchFamily="34" charset="0"/>
                <a:cs typeface="Lato Black" panose="020F0502020204030203" pitchFamily="34" charset="0"/>
              </a:rPr>
              <a:t>Let’s share what each of us do to calm nerves, find confidence, and center ourselves to show up for others!</a:t>
            </a:r>
            <a:endParaRPr lang="en-US" sz="2000" i="1" dirty="0">
              <a:solidFill>
                <a:srgbClr val="008FE7"/>
              </a:solidFill>
              <a:latin typeface="Lato Black" panose="020F0502020204030203" pitchFamily="34" charset="0"/>
              <a:ea typeface="Lato Black" panose="020F0502020204030203" pitchFamily="34" charset="0"/>
              <a:cs typeface="Lato Black" panose="020F0502020204030203" pitchFamily="34" charset="0"/>
            </a:endParaRPr>
          </a:p>
          <a:p>
            <a:pPr marR="0" lvl="0">
              <a:lnSpc>
                <a:spcPct val="107000"/>
              </a:lnSpc>
              <a:spcBef>
                <a:spcPts val="0"/>
              </a:spcBef>
              <a:spcAft>
                <a:spcPts val="0"/>
              </a:spcAft>
            </a:pPr>
            <a:endParaRPr lang="en-US" sz="2800" dirty="0">
              <a:solidFill>
                <a:srgbClr val="008FE7"/>
              </a:solidFill>
              <a:effectLst/>
              <a:latin typeface="Lato Black" panose="020F0502020204030203" pitchFamily="34" charset="0"/>
              <a:ea typeface="Lato Black" panose="020F0502020204030203" pitchFamily="34" charset="0"/>
              <a:cs typeface="Lato Black" panose="020F0502020204030203"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effectLst/>
                <a:latin typeface="Lato" panose="020F0502020204030203" pitchFamily="34" charset="0"/>
                <a:ea typeface="Lato" panose="020F0502020204030203" pitchFamily="34" charset="0"/>
                <a:cs typeface="Lato" panose="020F0502020204030203" pitchFamily="34" charset="0"/>
              </a:rPr>
              <a:t>Feel free to come off mute to share your practices aloud or add to the </a:t>
            </a:r>
            <a:r>
              <a:rPr lang="en-US" sz="2000" dirty="0">
                <a:effectLst/>
                <a:latin typeface="Lato" panose="020F0502020204030203" pitchFamily="34" charset="0"/>
                <a:ea typeface="Lato" panose="020F0502020204030203" pitchFamily="34" charset="0"/>
                <a:cs typeface="Lato" panose="020F0502020204030203" pitchFamily="34" charset="0"/>
                <a:hlinkClick r:id="rId4"/>
              </a:rPr>
              <a:t>JAM Board</a:t>
            </a:r>
            <a:r>
              <a:rPr lang="en-US" sz="2000" dirty="0">
                <a:effectLst/>
                <a:latin typeface="Lato" panose="020F0502020204030203" pitchFamily="34" charset="0"/>
                <a:ea typeface="Lato" panose="020F0502020204030203" pitchFamily="34" charset="0"/>
                <a:cs typeface="Lato" panose="020F0502020204030203" pitchFamily="34" charset="0"/>
              </a:rPr>
              <a:t>. </a:t>
            </a:r>
          </a:p>
          <a:p>
            <a:pPr marL="342900" marR="0" lvl="0" indent="-342900">
              <a:lnSpc>
                <a:spcPct val="107000"/>
              </a:lnSpc>
              <a:spcBef>
                <a:spcPts val="0"/>
              </a:spcBef>
              <a:spcAft>
                <a:spcPts val="0"/>
              </a:spcAft>
              <a:buFont typeface="Arial" panose="020B0604020202020204" pitchFamily="34" charset="0"/>
              <a:buChar char="•"/>
            </a:pPr>
            <a:endParaRPr lang="en-US" sz="2000" dirty="0">
              <a:effectLst/>
              <a:highlight>
                <a:srgbClr val="FFFF00"/>
              </a:highligh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After todays, session I’ll circulate our shared practices so that you have the group’s strength and ideas to pull from the next time you need to shake nerves before facilitating! </a:t>
            </a:r>
            <a:endParaRPr lang="en-US" sz="2000" dirty="0">
              <a:effectLst/>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4" name="TextBox 3">
            <a:extLst>
              <a:ext uri="{FF2B5EF4-FFF2-40B4-BE49-F238E27FC236}">
                <a16:creationId xmlns:a16="http://schemas.microsoft.com/office/drawing/2014/main" id="{96105DC0-7A99-0794-080E-4E9255DBC1FA}"/>
              </a:ext>
            </a:extLst>
          </p:cNvPr>
          <p:cNvSpPr txBox="1"/>
          <p:nvPr/>
        </p:nvSpPr>
        <p:spPr>
          <a:xfrm>
            <a:off x="0" y="5346700"/>
            <a:ext cx="4306243" cy="369332"/>
          </a:xfrm>
          <a:prstGeom prst="rect">
            <a:avLst/>
          </a:prstGeom>
          <a:noFill/>
        </p:spPr>
        <p:txBody>
          <a:bodyPr wrap="square" rtlCol="0">
            <a:spAutoFit/>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5" name="Online Media 1" title="Chillhop Radio - jazzy &amp; lofi hip hop beats 🐾">
            <a:hlinkClick r:id="" action="ppaction://media"/>
            <a:extLst>
              <a:ext uri="{FF2B5EF4-FFF2-40B4-BE49-F238E27FC236}">
                <a16:creationId xmlns:a16="http://schemas.microsoft.com/office/drawing/2014/main" id="{C4CA6CF2-4C8F-0B14-5260-AA74E77893FB}"/>
              </a:ext>
            </a:extLst>
          </p:cNvPr>
          <p:cNvPicPr>
            <a:picLocks noRot="1" noChangeAspect="1"/>
          </p:cNvPicPr>
          <p:nvPr>
            <a:videoFile r:link="rId1"/>
          </p:nvPr>
        </p:nvPicPr>
        <p:blipFill>
          <a:blip r:embed="rId5"/>
          <a:stretch>
            <a:fillRect/>
          </a:stretch>
        </p:blipFill>
        <p:spPr>
          <a:xfrm>
            <a:off x="212759" y="6072554"/>
            <a:ext cx="1150620" cy="650100"/>
          </a:xfrm>
          <a:prstGeom prst="rect">
            <a:avLst/>
          </a:prstGeom>
        </p:spPr>
      </p:pic>
    </p:spTree>
    <p:extLst>
      <p:ext uri="{BB962C8B-B14F-4D97-AF65-F5344CB8AC3E}">
        <p14:creationId xmlns:p14="http://schemas.microsoft.com/office/powerpoint/2010/main" val="4199851273"/>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572581" y="2136338"/>
            <a:ext cx="8735506" cy="2585323"/>
          </a:xfrm>
          <a:prstGeom prst="rect">
            <a:avLst/>
          </a:prstGeom>
          <a:noFill/>
        </p:spPr>
        <p:txBody>
          <a:bodyPr wrap="square" rtlCol="0">
            <a:spAutoFit/>
          </a:bodyPr>
          <a:lstStyle/>
          <a:p>
            <a:pPr algn="ctr"/>
            <a:r>
              <a:rPr lang="en-US" sz="5400" b="1" dirty="0">
                <a:solidFill>
                  <a:srgbClr val="008FE7"/>
                </a:solidFill>
                <a:latin typeface="Lato Black" panose="020F0502020204030203" pitchFamily="34" charset="77"/>
              </a:rPr>
              <a:t>Lights. </a:t>
            </a:r>
          </a:p>
          <a:p>
            <a:pPr algn="ctr"/>
            <a:r>
              <a:rPr lang="en-US" sz="5400" b="1" dirty="0">
                <a:solidFill>
                  <a:srgbClr val="F3AD2A"/>
                </a:solidFill>
                <a:latin typeface="Lato Black" panose="020F0502020204030203" pitchFamily="34" charset="77"/>
              </a:rPr>
              <a:t>Camera. </a:t>
            </a:r>
          </a:p>
          <a:p>
            <a:pPr algn="ctr"/>
            <a:r>
              <a:rPr lang="en-US" sz="5400" b="1" dirty="0">
                <a:solidFill>
                  <a:srgbClr val="03CD98"/>
                </a:solidFill>
                <a:latin typeface="Lato Black" panose="020F0502020204030203" pitchFamily="34" charset="77"/>
              </a:rPr>
              <a:t>Action.</a:t>
            </a:r>
          </a:p>
        </p:txBody>
      </p:sp>
      <p:pic>
        <p:nvPicPr>
          <p:cNvPr id="5" name="Picture 4">
            <a:extLst>
              <a:ext uri="{FF2B5EF4-FFF2-40B4-BE49-F238E27FC236}">
                <a16:creationId xmlns:a16="http://schemas.microsoft.com/office/drawing/2014/main" id="{B639807B-18E8-91FF-9376-54F2FC7A3BFC}"/>
              </a:ext>
            </a:extLst>
          </p:cNvPr>
          <p:cNvPicPr>
            <a:picLocks noChangeAspect="1"/>
          </p:cNvPicPr>
          <p:nvPr/>
        </p:nvPicPr>
        <p:blipFill>
          <a:blip r:embed="rId3"/>
          <a:stretch>
            <a:fillRect/>
          </a:stretch>
        </p:blipFill>
        <p:spPr>
          <a:xfrm>
            <a:off x="6393656" y="1659730"/>
            <a:ext cx="3538538" cy="3538538"/>
          </a:xfrm>
          <a:prstGeom prst="rect">
            <a:avLst/>
          </a:prstGeom>
        </p:spPr>
      </p:pic>
    </p:spTree>
    <p:extLst>
      <p:ext uri="{BB962C8B-B14F-4D97-AF65-F5344CB8AC3E}">
        <p14:creationId xmlns:p14="http://schemas.microsoft.com/office/powerpoint/2010/main" val="223060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4" y="234700"/>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Grounding in ideas</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021344" y="1542138"/>
            <a:ext cx="10715703"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H</a:t>
            </a:r>
            <a:r>
              <a:rPr lang="en-US" sz="2000" i="0" dirty="0">
                <a:effectLst/>
                <a:latin typeface="Lato" panose="020F0502020204030203" pitchFamily="34" charset="0"/>
                <a:ea typeface="Lato" panose="020F0502020204030203" pitchFamily="34" charset="0"/>
                <a:cs typeface="Lato" panose="020F0502020204030203" pitchFamily="34" charset="0"/>
              </a:rPr>
              <a:t>aving music playing as participants enter the meeting (be it virtual or in-person)</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Respectfully asking that if participants are able, limit distractions: silence phone, close tabs on laptop etc. </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Respectfully asking that if participants are able, turning on camera</a:t>
            </a:r>
          </a:p>
          <a:p>
            <a:pPr marL="800100" lvl="1"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Explain that if we were in person we would be able to read off each other’s body language; having camera helps us stay connected</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Optional breathing exercise (feeling feet on the ground and a few deep breaths to slow down and feel rooted)</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Have participants think about why they came to the meeting</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Honor the wisdom, knowledge, and experience already in the room</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Have participants introduce themselves</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Get participants talking to each other</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Establish group norms</a:t>
            </a:r>
          </a:p>
        </p:txBody>
      </p:sp>
      <p:sp>
        <p:nvSpPr>
          <p:cNvPr id="2" name="TextBox 1">
            <a:extLst>
              <a:ext uri="{FF2B5EF4-FFF2-40B4-BE49-F238E27FC236}">
                <a16:creationId xmlns:a16="http://schemas.microsoft.com/office/drawing/2014/main" id="{7BEE311E-CE6E-0AB0-77D3-F23FD6D6BA62}"/>
              </a:ext>
            </a:extLst>
          </p:cNvPr>
          <p:cNvSpPr txBox="1"/>
          <p:nvPr/>
        </p:nvSpPr>
        <p:spPr>
          <a:xfrm>
            <a:off x="1126376" y="5719227"/>
            <a:ext cx="10505638" cy="1160318"/>
          </a:xfrm>
          <a:prstGeom prst="rect">
            <a:avLst/>
          </a:prstGeom>
          <a:noFill/>
        </p:spPr>
        <p:txBody>
          <a:bodyPr wrap="square" rtlCol="0">
            <a:spAutoFit/>
          </a:bodyPr>
          <a:lstStyle/>
          <a:p>
            <a:pPr algn="ctr"/>
            <a:r>
              <a:rPr lang="en-US" sz="2800" b="1" dirty="0">
                <a:solidFill>
                  <a:srgbClr val="F3AD2A"/>
                </a:solidFill>
                <a:latin typeface="Lato" panose="020F0502020204030203" pitchFamily="34" charset="0"/>
                <a:ea typeface="Lato" panose="020F0502020204030203" pitchFamily="34" charset="0"/>
                <a:cs typeface="Lato" panose="020F0502020204030203" pitchFamily="34" charset="0"/>
              </a:rPr>
              <a:t>What are your ideas? </a:t>
            </a:r>
            <a:r>
              <a:rPr lang="en-US" sz="2000" dirty="0">
                <a:solidFill>
                  <a:srgbClr val="008FE7"/>
                </a:solidFill>
                <a:latin typeface="Lato" panose="020F0502020204030203" pitchFamily="34" charset="0"/>
                <a:ea typeface="Lato" panose="020F0502020204030203" pitchFamily="34" charset="0"/>
                <a:cs typeface="Lato" panose="020F0502020204030203" pitchFamily="34" charset="0"/>
              </a:rPr>
              <a:t>Come off mute to share your practices aloud, or add to </a:t>
            </a:r>
            <a:r>
              <a:rPr lang="en-US" sz="2000" dirty="0">
                <a:effectLst/>
                <a:latin typeface="Lato" panose="020F0502020204030203" pitchFamily="34" charset="0"/>
                <a:ea typeface="Lato" panose="020F0502020204030203" pitchFamily="34" charset="0"/>
                <a:cs typeface="Lato" panose="020F0502020204030203" pitchFamily="34" charset="0"/>
                <a:hlinkClick r:id="rId4"/>
              </a:rPr>
              <a:t>JAM Board</a:t>
            </a:r>
            <a:endParaRPr lang="en-US" sz="2000" dirty="0">
              <a:effectLst/>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pic>
        <p:nvPicPr>
          <p:cNvPr id="3" name="Online Media 1" title="Chillhop Radio - jazzy &amp; lofi hip hop beats 🐾">
            <a:hlinkClick r:id="" action="ppaction://media"/>
            <a:extLst>
              <a:ext uri="{FF2B5EF4-FFF2-40B4-BE49-F238E27FC236}">
                <a16:creationId xmlns:a16="http://schemas.microsoft.com/office/drawing/2014/main" id="{968974CA-DED0-C2AD-C7C1-5066E45DEF7A}"/>
              </a:ext>
            </a:extLst>
          </p:cNvPr>
          <p:cNvPicPr>
            <a:picLocks noRot="1" noChangeAspect="1"/>
          </p:cNvPicPr>
          <p:nvPr>
            <a:videoFile r:link="rId1"/>
          </p:nvPr>
        </p:nvPicPr>
        <p:blipFill>
          <a:blip r:embed="rId5"/>
          <a:stretch>
            <a:fillRect/>
          </a:stretch>
        </p:blipFill>
        <p:spPr>
          <a:xfrm>
            <a:off x="10782787" y="234700"/>
            <a:ext cx="1150620" cy="650100"/>
          </a:xfrm>
          <a:prstGeom prst="rect">
            <a:avLst/>
          </a:prstGeom>
        </p:spPr>
      </p:pic>
    </p:spTree>
    <p:extLst>
      <p:ext uri="{BB962C8B-B14F-4D97-AF65-F5344CB8AC3E}">
        <p14:creationId xmlns:p14="http://schemas.microsoft.com/office/powerpoint/2010/main" val="2331586357"/>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4125E9-9FAC-AB97-21D4-1342E19068ED}"/>
              </a:ext>
            </a:extLst>
          </p:cNvPr>
          <p:cNvSpPr/>
          <p:nvPr/>
        </p:nvSpPr>
        <p:spPr>
          <a:xfrm>
            <a:off x="304475" y="360858"/>
            <a:ext cx="6612648" cy="6136284"/>
          </a:xfrm>
          <a:prstGeom prst="roundRect">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7018831" y="1490008"/>
            <a:ext cx="4868694" cy="1938992"/>
          </a:xfrm>
          <a:prstGeom prst="rect">
            <a:avLst/>
          </a:prstGeom>
          <a:noFill/>
        </p:spPr>
        <p:txBody>
          <a:bodyPr wrap="square" rtlCol="0">
            <a:spAutoFit/>
          </a:bodyPr>
          <a:lstStyle/>
          <a:p>
            <a:pPr algn="ctr"/>
            <a:r>
              <a:rPr lang="en-US" sz="6000" b="1" dirty="0">
                <a:latin typeface="Lato Black" panose="020F0502020204030203" pitchFamily="34" charset="77"/>
              </a:rPr>
              <a:t>Time to </a:t>
            </a:r>
          </a:p>
          <a:p>
            <a:pPr algn="ctr"/>
            <a:r>
              <a:rPr lang="en-US" sz="6000" b="1" dirty="0">
                <a:latin typeface="Lato Black" panose="020F0502020204030203" pitchFamily="34" charset="77"/>
              </a:rPr>
              <a:t>Pause </a:t>
            </a:r>
          </a:p>
        </p:txBody>
      </p:sp>
      <p:sp>
        <p:nvSpPr>
          <p:cNvPr id="14" name="TextBox 13">
            <a:extLst>
              <a:ext uri="{FF2B5EF4-FFF2-40B4-BE49-F238E27FC236}">
                <a16:creationId xmlns:a16="http://schemas.microsoft.com/office/drawing/2014/main" id="{5BA5750B-92FB-D8E6-A6D7-9727DEF4727A}"/>
              </a:ext>
            </a:extLst>
          </p:cNvPr>
          <p:cNvSpPr txBox="1"/>
          <p:nvPr/>
        </p:nvSpPr>
        <p:spPr>
          <a:xfrm>
            <a:off x="865319" y="1555676"/>
            <a:ext cx="5783094" cy="5139869"/>
          </a:xfrm>
          <a:prstGeom prst="rect">
            <a:avLst/>
          </a:prstGeom>
          <a:noFill/>
        </p:spPr>
        <p:txBody>
          <a:bodyPr wrap="square" rtlCol="0">
            <a:spAutoFit/>
          </a:bodyPr>
          <a:lstStyle/>
          <a:p>
            <a:pPr marL="0" indent="0">
              <a:buNone/>
            </a:pPr>
            <a:r>
              <a:rPr lang="en-US" sz="2400" dirty="0">
                <a:latin typeface="Lato" panose="020F0502020204030203" pitchFamily="34" charset="0"/>
                <a:ea typeface="Lato" panose="020F0502020204030203" pitchFamily="34" charset="0"/>
                <a:cs typeface="Lato" panose="020F0502020204030203" pitchFamily="34" charset="0"/>
              </a:rPr>
              <a:t>We’re off to a great start.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Let’s take a 5 min break before continuing.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Stretch, grab a beverage, pet your dog, or just step away from your computer!</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When we come back, we’ll talk about body language while presenting.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3200" dirty="0"/>
          </a:p>
          <a:p>
            <a:endParaRPr lang="en-US" sz="3200" dirty="0"/>
          </a:p>
        </p:txBody>
      </p:sp>
      <p:pic>
        <p:nvPicPr>
          <p:cNvPr id="10242" name="Picture 2">
            <a:extLst>
              <a:ext uri="{FF2B5EF4-FFF2-40B4-BE49-F238E27FC236}">
                <a16:creationId xmlns:a16="http://schemas.microsoft.com/office/drawing/2014/main" id="{EAD93A12-03F4-6A84-2293-745B9025E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8887" y="3785335"/>
            <a:ext cx="2241392" cy="2241392"/>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1" title="Chillhop Radio - jazzy &amp; lofi hip hop beats 🐾">
            <a:hlinkClick r:id="" action="ppaction://media"/>
            <a:extLst>
              <a:ext uri="{FF2B5EF4-FFF2-40B4-BE49-F238E27FC236}">
                <a16:creationId xmlns:a16="http://schemas.microsoft.com/office/drawing/2014/main" id="{3A823210-0C41-EF53-B3DA-3C27E377322A}"/>
              </a:ext>
            </a:extLst>
          </p:cNvPr>
          <p:cNvPicPr>
            <a:picLocks noRot="1" noChangeAspect="1"/>
          </p:cNvPicPr>
          <p:nvPr>
            <a:videoFile r:link="rId1"/>
          </p:nvPr>
        </p:nvPicPr>
        <p:blipFill>
          <a:blip r:embed="rId5"/>
          <a:stretch>
            <a:fillRect/>
          </a:stretch>
        </p:blipFill>
        <p:spPr>
          <a:xfrm>
            <a:off x="10891205" y="6026727"/>
            <a:ext cx="1117583" cy="631434"/>
          </a:xfrm>
          <a:prstGeom prst="rect">
            <a:avLst/>
          </a:prstGeom>
        </p:spPr>
      </p:pic>
    </p:spTree>
    <p:extLst>
      <p:ext uri="{BB962C8B-B14F-4D97-AF65-F5344CB8AC3E}">
        <p14:creationId xmlns:p14="http://schemas.microsoft.com/office/powerpoint/2010/main" val="1769730378"/>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112BFA8-AC78-B5D4-C626-F2702F978E20}"/>
              </a:ext>
            </a:extLst>
          </p:cNvPr>
          <p:cNvSpPr/>
          <p:nvPr/>
        </p:nvSpPr>
        <p:spPr>
          <a:xfrm>
            <a:off x="7069233" y="1742115"/>
            <a:ext cx="3774332" cy="3789563"/>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812365" y="1742115"/>
            <a:ext cx="5283635" cy="4401205"/>
          </a:xfrm>
          <a:prstGeom prst="rect">
            <a:avLst/>
          </a:prstGeom>
          <a:noFill/>
        </p:spPr>
        <p:txBody>
          <a:bodyPr wrap="square" rtlCol="0">
            <a:spAutoFit/>
          </a:bodyPr>
          <a:lstStyle/>
          <a:p>
            <a:pPr algn="ctr"/>
            <a:r>
              <a:rPr lang="en-US" sz="7200" b="1" dirty="0">
                <a:latin typeface="Lato Black" panose="020F0502020204030203" pitchFamily="34" charset="77"/>
              </a:rPr>
              <a:t>Welcome</a:t>
            </a:r>
          </a:p>
          <a:p>
            <a:pPr algn="ctr"/>
            <a:r>
              <a:rPr lang="en-US" sz="7200" b="1" dirty="0">
                <a:latin typeface="Lato Black" panose="020F0502020204030203" pitchFamily="34" charset="77"/>
              </a:rPr>
              <a:t> back!</a:t>
            </a:r>
          </a:p>
          <a:p>
            <a:pPr algn="ctr"/>
            <a:endParaRPr lang="en-US" sz="2800" b="1" dirty="0">
              <a:latin typeface="Lato Black" panose="020F0502020204030203" pitchFamily="34" charset="77"/>
            </a:endParaRPr>
          </a:p>
          <a:p>
            <a:pPr algn="ctr"/>
            <a:r>
              <a:rPr lang="en-US" sz="3600" dirty="0">
                <a:solidFill>
                  <a:srgbClr val="03CD98"/>
                </a:solidFill>
                <a:latin typeface="Lato" panose="020F0502020204030203" pitchFamily="34" charset="0"/>
                <a:ea typeface="Lato" panose="020F0502020204030203" pitchFamily="34" charset="0"/>
                <a:cs typeface="Lato" panose="020F0502020204030203" pitchFamily="34" charset="0"/>
              </a:rPr>
              <a:t>Now we’ll talk about body language while presenting. </a:t>
            </a:r>
          </a:p>
        </p:txBody>
      </p:sp>
      <p:pic>
        <p:nvPicPr>
          <p:cNvPr id="1026" name="Picture 2">
            <a:extLst>
              <a:ext uri="{FF2B5EF4-FFF2-40B4-BE49-F238E27FC236}">
                <a16:creationId xmlns:a16="http://schemas.microsoft.com/office/drawing/2014/main" id="{3BB92AE6-2FDF-D1DD-B84F-5C753C70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901" y="2547398"/>
            <a:ext cx="2178996" cy="217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1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328444-AF17-0742-A223-75355BCC70AE}"/>
              </a:ext>
            </a:extLst>
          </p:cNvPr>
          <p:cNvSpPr/>
          <p:nvPr/>
        </p:nvSpPr>
        <p:spPr>
          <a:xfrm>
            <a:off x="462441" y="2274837"/>
            <a:ext cx="4868116" cy="2308324"/>
          </a:xfrm>
          <a:prstGeom prst="roundRect">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Desk stretches and mindfulness moments</a:t>
            </a:r>
          </a:p>
        </p:txBody>
      </p:sp>
      <p:sp>
        <p:nvSpPr>
          <p:cNvPr id="22" name="TextBox 21">
            <a:extLst>
              <a:ext uri="{FF2B5EF4-FFF2-40B4-BE49-F238E27FC236}">
                <a16:creationId xmlns:a16="http://schemas.microsoft.com/office/drawing/2014/main" id="{67124F16-F4CC-3F9D-BE4A-1661ABF9C7B1}"/>
              </a:ext>
            </a:extLst>
          </p:cNvPr>
          <p:cNvSpPr txBox="1"/>
          <p:nvPr/>
        </p:nvSpPr>
        <p:spPr>
          <a:xfrm>
            <a:off x="3518192" y="731895"/>
            <a:ext cx="4868116" cy="584775"/>
          </a:xfrm>
          <a:prstGeom prst="rect">
            <a:avLst/>
          </a:prstGeom>
          <a:noFill/>
        </p:spPr>
        <p:txBody>
          <a:bodyPr wrap="square" rtlCol="0">
            <a:spAutoFit/>
          </a:bodyPr>
          <a:lstStyle/>
          <a:p>
            <a:pPr algn="ctr"/>
            <a:r>
              <a:rPr lang="en-US" sz="3200" b="1" dirty="0">
                <a:solidFill>
                  <a:srgbClr val="008FE7"/>
                </a:solidFill>
                <a:effectLst/>
                <a:latin typeface="Lato Black" panose="020F0502020204030203" pitchFamily="34" charset="0"/>
                <a:ea typeface="Lato Black" panose="020F0502020204030203" pitchFamily="34" charset="0"/>
                <a:cs typeface="Lato Black" panose="020F0502020204030203" pitchFamily="34" charset="0"/>
              </a:rPr>
              <a:t>Grounding in</a:t>
            </a:r>
            <a:endParaRPr lang="en-US" sz="3200" b="1" dirty="0">
              <a:solidFill>
                <a:srgbClr val="008FE7"/>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Oval 10">
            <a:extLst>
              <a:ext uri="{FF2B5EF4-FFF2-40B4-BE49-F238E27FC236}">
                <a16:creationId xmlns:a16="http://schemas.microsoft.com/office/drawing/2014/main" id="{80BFF997-CE80-1B9E-B951-3A2F9A40D6A5}"/>
              </a:ext>
            </a:extLst>
          </p:cNvPr>
          <p:cNvSpPr/>
          <p:nvPr/>
        </p:nvSpPr>
        <p:spPr>
          <a:xfrm>
            <a:off x="11307398" y="5541329"/>
            <a:ext cx="1711901" cy="1711901"/>
          </a:xfrm>
          <a:prstGeom prst="ellipse">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Chillhop Radio - jazzy &amp; lofi hip hop beats 🐾">
            <a:hlinkClick r:id="" action="ppaction://media"/>
            <a:extLst>
              <a:ext uri="{FF2B5EF4-FFF2-40B4-BE49-F238E27FC236}">
                <a16:creationId xmlns:a16="http://schemas.microsoft.com/office/drawing/2014/main" id="{E5A2300A-9143-87F3-2AF0-0846859538D2}"/>
              </a:ext>
            </a:extLst>
          </p:cNvPr>
          <p:cNvPicPr>
            <a:picLocks noRot="1" noChangeAspect="1"/>
          </p:cNvPicPr>
          <p:nvPr>
            <a:videoFile r:link="rId1"/>
          </p:nvPr>
        </p:nvPicPr>
        <p:blipFill>
          <a:blip r:embed="rId4"/>
          <a:stretch>
            <a:fillRect/>
          </a:stretch>
        </p:blipFill>
        <p:spPr>
          <a:xfrm>
            <a:off x="6096000" y="1884135"/>
            <a:ext cx="5468547" cy="3089729"/>
          </a:xfrm>
          <a:prstGeom prst="rect">
            <a:avLst/>
          </a:prstGeom>
        </p:spPr>
      </p:pic>
    </p:spTree>
    <p:extLst>
      <p:ext uri="{BB962C8B-B14F-4D97-AF65-F5344CB8AC3E}">
        <p14:creationId xmlns:p14="http://schemas.microsoft.com/office/powerpoint/2010/main" val="262505020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Venn Diagram? | Miro">
            <a:extLst>
              <a:ext uri="{FF2B5EF4-FFF2-40B4-BE49-F238E27FC236}">
                <a16:creationId xmlns:a16="http://schemas.microsoft.com/office/drawing/2014/main" id="{3F83CD30-B464-795E-DC4E-41B9F3188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 y="1620500"/>
            <a:ext cx="6728460" cy="4485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785965-5984-F729-B733-4F3BC7344D76}"/>
              </a:ext>
            </a:extLst>
          </p:cNvPr>
          <p:cNvSpPr txBox="1"/>
          <p:nvPr/>
        </p:nvSpPr>
        <p:spPr>
          <a:xfrm>
            <a:off x="2145030" y="1882110"/>
            <a:ext cx="3143250" cy="523220"/>
          </a:xfrm>
          <a:prstGeom prst="rect">
            <a:avLst/>
          </a:prstGeom>
          <a:noFill/>
        </p:spPr>
        <p:txBody>
          <a:bodyPr wrap="square" rtlCol="0">
            <a:spAutoFit/>
          </a:bodyPr>
          <a:lstStyle/>
          <a:p>
            <a:r>
              <a:rPr lang="en-US" sz="2800" b="1" dirty="0"/>
              <a:t>In - person</a:t>
            </a:r>
          </a:p>
        </p:txBody>
      </p:sp>
      <p:sp>
        <p:nvSpPr>
          <p:cNvPr id="4" name="TextBox 3">
            <a:extLst>
              <a:ext uri="{FF2B5EF4-FFF2-40B4-BE49-F238E27FC236}">
                <a16:creationId xmlns:a16="http://schemas.microsoft.com/office/drawing/2014/main" id="{C7474188-20B8-F58E-C2FA-0DDAF77B6D0B}"/>
              </a:ext>
            </a:extLst>
          </p:cNvPr>
          <p:cNvSpPr txBox="1"/>
          <p:nvPr/>
        </p:nvSpPr>
        <p:spPr>
          <a:xfrm>
            <a:off x="4895850" y="1882110"/>
            <a:ext cx="3143250" cy="523220"/>
          </a:xfrm>
          <a:prstGeom prst="rect">
            <a:avLst/>
          </a:prstGeom>
          <a:noFill/>
        </p:spPr>
        <p:txBody>
          <a:bodyPr wrap="square" rtlCol="0">
            <a:spAutoFit/>
          </a:bodyPr>
          <a:lstStyle/>
          <a:p>
            <a:r>
              <a:rPr lang="en-US" sz="2800" b="1" dirty="0"/>
              <a:t>Online</a:t>
            </a:r>
          </a:p>
        </p:txBody>
      </p:sp>
      <p:sp>
        <p:nvSpPr>
          <p:cNvPr id="5" name="TextBox 4">
            <a:extLst>
              <a:ext uri="{FF2B5EF4-FFF2-40B4-BE49-F238E27FC236}">
                <a16:creationId xmlns:a16="http://schemas.microsoft.com/office/drawing/2014/main" id="{24BFC4E7-5D58-F760-D558-B02214B79C09}"/>
              </a:ext>
            </a:extLst>
          </p:cNvPr>
          <p:cNvSpPr txBox="1"/>
          <p:nvPr/>
        </p:nvSpPr>
        <p:spPr>
          <a:xfrm>
            <a:off x="7846695" y="1385718"/>
            <a:ext cx="3634740" cy="4955203"/>
          </a:xfrm>
          <a:prstGeom prst="rect">
            <a:avLst/>
          </a:prstGeom>
          <a:noFill/>
        </p:spPr>
        <p:txBody>
          <a:bodyPr wrap="square" rtlCol="0">
            <a:spAutoFit/>
          </a:bodyPr>
          <a:lstStyle/>
          <a:p>
            <a:r>
              <a:rPr lang="en-US" sz="2800" b="1" dirty="0">
                <a:solidFill>
                  <a:srgbClr val="03CD98"/>
                </a:solidFill>
                <a:latin typeface="Lato" panose="020F0502020204030203" pitchFamily="34" charset="0"/>
                <a:ea typeface="Lato" panose="020F0502020204030203" pitchFamily="34" charset="0"/>
                <a:cs typeface="Lato" panose="020F0502020204030203" pitchFamily="34" charset="0"/>
              </a:rPr>
              <a:t>Body language…..</a:t>
            </a:r>
          </a:p>
          <a:p>
            <a:endParaRPr lang="en-US" sz="2800" b="1" dirty="0">
              <a:solidFill>
                <a:srgbClr val="03CD98"/>
              </a:solidFill>
              <a:latin typeface="Lato" panose="020F0502020204030203" pitchFamily="34" charset="0"/>
              <a:ea typeface="Lato" panose="020F0502020204030203" pitchFamily="34" charset="0"/>
              <a:cs typeface="Lato" panose="020F0502020204030203" pitchFamily="34" charset="0"/>
            </a:endParaRPr>
          </a:p>
          <a:p>
            <a:endParaRPr lang="en-US" sz="2800" b="1" dirty="0">
              <a:solidFill>
                <a:srgbClr val="03CD98"/>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03CD98"/>
                </a:solidFill>
                <a:latin typeface="Lato" panose="020F0502020204030203" pitchFamily="34" charset="0"/>
                <a:ea typeface="Lato" panose="020F0502020204030203" pitchFamily="34" charset="0"/>
                <a:cs typeface="Lato" panose="020F0502020204030203" pitchFamily="34" charset="0"/>
              </a:rPr>
              <a:t>Are we talking about in-person or online?.....</a:t>
            </a:r>
          </a:p>
          <a:p>
            <a:endParaRPr lang="en-US" sz="2800" b="1" dirty="0">
              <a:solidFill>
                <a:srgbClr val="03CD98"/>
              </a:solidFill>
              <a:latin typeface="Lato" panose="020F0502020204030203" pitchFamily="34" charset="0"/>
              <a:ea typeface="Lato" panose="020F0502020204030203" pitchFamily="34" charset="0"/>
              <a:cs typeface="Lato" panose="020F0502020204030203" pitchFamily="34" charset="0"/>
            </a:endParaRPr>
          </a:p>
          <a:p>
            <a:endParaRPr lang="en-US" sz="2800" b="1" dirty="0">
              <a:solidFill>
                <a:srgbClr val="03CD98"/>
              </a:solidFill>
              <a:latin typeface="Lato" panose="020F0502020204030203" pitchFamily="34" charset="0"/>
              <a:ea typeface="Lato" panose="020F0502020204030203" pitchFamily="34" charset="0"/>
              <a:cs typeface="Lato" panose="020F0502020204030203" pitchFamily="34" charset="0"/>
            </a:endParaRPr>
          </a:p>
          <a:p>
            <a:endParaRPr lang="en-US" sz="2800" b="1" dirty="0">
              <a:solidFill>
                <a:srgbClr val="03CD98"/>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03CD98"/>
                </a:solidFill>
                <a:latin typeface="Lato" panose="020F0502020204030203" pitchFamily="34" charset="0"/>
                <a:ea typeface="Lato" panose="020F0502020204030203" pitchFamily="34" charset="0"/>
                <a:cs typeface="Lato" panose="020F0502020204030203" pitchFamily="34" charset="0"/>
              </a:rPr>
              <a:t>Both!!</a:t>
            </a:r>
          </a:p>
          <a:p>
            <a:endParaRPr lang="en-US" dirty="0"/>
          </a:p>
          <a:p>
            <a:endParaRPr lang="en-US" dirty="0"/>
          </a:p>
        </p:txBody>
      </p:sp>
      <p:pic>
        <p:nvPicPr>
          <p:cNvPr id="1028" name="Picture 4" descr="Confused Emoji Images – Browse 20,825 Stock Photos, Vectors ...">
            <a:extLst>
              <a:ext uri="{FF2B5EF4-FFF2-40B4-BE49-F238E27FC236}">
                <a16:creationId xmlns:a16="http://schemas.microsoft.com/office/drawing/2014/main" id="{4F7701C7-6478-C74E-DE47-900AAE796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665" y="3406120"/>
            <a:ext cx="1800840" cy="180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5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992769" y="377575"/>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Body Language Video</a:t>
            </a:r>
          </a:p>
        </p:txBody>
      </p:sp>
      <p:pic>
        <p:nvPicPr>
          <p:cNvPr id="2" name="Online Media 1" title="How to sound smart in your TEDx Talk | Will Stephen | TEDxNewYork">
            <a:hlinkClick r:id="" action="ppaction://media"/>
            <a:extLst>
              <a:ext uri="{FF2B5EF4-FFF2-40B4-BE49-F238E27FC236}">
                <a16:creationId xmlns:a16="http://schemas.microsoft.com/office/drawing/2014/main" id="{74247C8A-0EB3-5064-FF56-BBB8CB1F3797}"/>
              </a:ext>
            </a:extLst>
          </p:cNvPr>
          <p:cNvPicPr>
            <a:picLocks noRot="1" noChangeAspect="1"/>
          </p:cNvPicPr>
          <p:nvPr>
            <a:videoFile r:link="rId1"/>
          </p:nvPr>
        </p:nvPicPr>
        <p:blipFill>
          <a:blip r:embed="rId4"/>
          <a:stretch>
            <a:fillRect/>
          </a:stretch>
        </p:blipFill>
        <p:spPr>
          <a:xfrm>
            <a:off x="2195082" y="1707408"/>
            <a:ext cx="8296092" cy="4687292"/>
          </a:xfrm>
          <a:prstGeom prst="rect">
            <a:avLst/>
          </a:prstGeom>
        </p:spPr>
      </p:pic>
    </p:spTree>
    <p:extLst>
      <p:ext uri="{BB962C8B-B14F-4D97-AF65-F5344CB8AC3E}">
        <p14:creationId xmlns:p14="http://schemas.microsoft.com/office/powerpoint/2010/main" val="25371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B9AF4-801D-A14E-6D70-02F817DD2C9A}"/>
              </a:ext>
            </a:extLst>
          </p:cNvPr>
          <p:cNvSpPr/>
          <p:nvPr/>
        </p:nvSpPr>
        <p:spPr>
          <a:xfrm>
            <a:off x="4073298" y="1740487"/>
            <a:ext cx="8118702" cy="5117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992769" y="377575"/>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Body Language</a:t>
            </a:r>
          </a:p>
        </p:txBody>
      </p:sp>
      <p:sp>
        <p:nvSpPr>
          <p:cNvPr id="14" name="TextBox 13">
            <a:extLst>
              <a:ext uri="{FF2B5EF4-FFF2-40B4-BE49-F238E27FC236}">
                <a16:creationId xmlns:a16="http://schemas.microsoft.com/office/drawing/2014/main" id="{5BA5750B-92FB-D8E6-A6D7-9727DEF4727A}"/>
              </a:ext>
            </a:extLst>
          </p:cNvPr>
          <p:cNvSpPr txBox="1"/>
          <p:nvPr/>
        </p:nvSpPr>
        <p:spPr>
          <a:xfrm>
            <a:off x="627840" y="2907036"/>
            <a:ext cx="2942674" cy="2246769"/>
          </a:xfrm>
          <a:prstGeom prst="rect">
            <a:avLst/>
          </a:prstGeom>
          <a:noFill/>
        </p:spPr>
        <p:txBody>
          <a:bodyPr wrap="square" rtlCol="0">
            <a:spAutoFit/>
          </a:bodyPr>
          <a:lstStyle/>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Eye contact</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Movement &amp; posture</a:t>
            </a:r>
          </a:p>
          <a:p>
            <a:pPr marL="342900" indent="-342900">
              <a:buFont typeface="Arial" panose="020B0604020202020204" pitchFamily="34" charset="0"/>
              <a:buChar char="•"/>
            </a:pPr>
            <a:r>
              <a:rPr lang="en-US" sz="2000" i="0" dirty="0">
                <a:effectLst/>
                <a:latin typeface="Lato" panose="020F0502020204030203" pitchFamily="34" charset="0"/>
                <a:ea typeface="Lato" panose="020F0502020204030203" pitchFamily="34" charset="0"/>
                <a:cs typeface="Lato" panose="020F0502020204030203" pitchFamily="34" charset="0"/>
              </a:rPr>
              <a:t>Show active listening, nodding, verbal cues, repeat back what you heard a participant say. </a:t>
            </a:r>
          </a:p>
        </p:txBody>
      </p:sp>
      <p:pic>
        <p:nvPicPr>
          <p:cNvPr id="6146" name="Picture 2" descr="Do You Know How Much of Communication is Nonverbal?">
            <a:extLst>
              <a:ext uri="{FF2B5EF4-FFF2-40B4-BE49-F238E27FC236}">
                <a16:creationId xmlns:a16="http://schemas.microsoft.com/office/drawing/2014/main" id="{42992AEB-4592-FB29-7525-447280CBD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841" y="2479968"/>
            <a:ext cx="80010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4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6E0F27-D5F9-9CCA-814D-25607D265D17}"/>
              </a:ext>
            </a:extLst>
          </p:cNvPr>
          <p:cNvSpPr/>
          <p:nvPr/>
        </p:nvSpPr>
        <p:spPr>
          <a:xfrm>
            <a:off x="543095" y="4257747"/>
            <a:ext cx="3455460" cy="33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ow To Use Body Language Effectively in Meetings and at Work">
            <a:extLst>
              <a:ext uri="{FF2B5EF4-FFF2-40B4-BE49-F238E27FC236}">
                <a16:creationId xmlns:a16="http://schemas.microsoft.com/office/drawing/2014/main" id="{8D18D232-A5B7-7989-960F-933B65BB61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D9053B-900F-528E-EA19-EF3320200267}"/>
              </a:ext>
            </a:extLst>
          </p:cNvPr>
          <p:cNvSpPr txBox="1"/>
          <p:nvPr/>
        </p:nvSpPr>
        <p:spPr>
          <a:xfrm>
            <a:off x="588289" y="1023846"/>
            <a:ext cx="3571810" cy="3573516"/>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800" b="1" kern="1200" dirty="0">
                <a:solidFill>
                  <a:schemeClr val="tx1"/>
                </a:solidFill>
                <a:latin typeface="Lato" panose="020F0502020204030203" pitchFamily="34" charset="0"/>
                <a:ea typeface="Lato" panose="020F0502020204030203" pitchFamily="34" charset="0"/>
                <a:cs typeface="Lato" panose="020F0502020204030203" pitchFamily="34" charset="0"/>
              </a:rPr>
              <a:t>A note about virtual body language….</a:t>
            </a:r>
          </a:p>
          <a:p>
            <a:pPr>
              <a:lnSpc>
                <a:spcPct val="90000"/>
              </a:lnSpc>
              <a:spcBef>
                <a:spcPct val="0"/>
              </a:spcBef>
              <a:spcAft>
                <a:spcPts val="600"/>
              </a:spcAft>
            </a:pPr>
            <a:r>
              <a:rPr lang="en-US" sz="4800" b="1" i="1" kern="1200" dirty="0">
                <a:solidFill>
                  <a:srgbClr val="00B0F0"/>
                </a:solidFill>
                <a:latin typeface="Lato" panose="020F0502020204030203" pitchFamily="34" charset="0"/>
                <a:ea typeface="Lato" panose="020F0502020204030203" pitchFamily="34" charset="0"/>
                <a:cs typeface="Lato" panose="020F0502020204030203" pitchFamily="34" charset="0"/>
              </a:rPr>
              <a:t>“Zoom etiquette”</a:t>
            </a:r>
          </a:p>
        </p:txBody>
      </p:sp>
    </p:spTree>
    <p:extLst>
      <p:ext uri="{BB962C8B-B14F-4D97-AF65-F5344CB8AC3E}">
        <p14:creationId xmlns:p14="http://schemas.microsoft.com/office/powerpoint/2010/main" val="127941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0E1D0-A883-8175-DBF1-02CBB1D57A1C}"/>
              </a:ext>
            </a:extLst>
          </p:cNvPr>
          <p:cNvSpPr/>
          <p:nvPr/>
        </p:nvSpPr>
        <p:spPr>
          <a:xfrm>
            <a:off x="4271963" y="0"/>
            <a:ext cx="10329863" cy="7800975"/>
          </a:xfrm>
          <a:prstGeom prst="rect">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0" y="1664404"/>
            <a:ext cx="4352925" cy="2585323"/>
          </a:xfrm>
          <a:prstGeom prst="rect">
            <a:avLst/>
          </a:prstGeom>
          <a:noFill/>
        </p:spPr>
        <p:txBody>
          <a:bodyPr wrap="square" rtlCol="0">
            <a:spAutoFit/>
          </a:bodyPr>
          <a:lstStyle/>
          <a:p>
            <a:pPr algn="ctr"/>
            <a:r>
              <a:rPr lang="en-US" sz="5400" b="1" dirty="0">
                <a:solidFill>
                  <a:srgbClr val="FFC000"/>
                </a:solidFill>
                <a:latin typeface="Lato Black" panose="020F0502020204030203" pitchFamily="34" charset="77"/>
              </a:rPr>
              <a:t>What’s wrong with this picture? </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73831" y="5914131"/>
            <a:ext cx="4005262" cy="646331"/>
          </a:xfrm>
          <a:prstGeom prst="rect">
            <a:avLst/>
          </a:prstGeom>
          <a:noFill/>
        </p:spPr>
        <p:txBody>
          <a:bodyPr wrap="square" rtlCol="0">
            <a:spAutoFit/>
          </a:bodyPr>
          <a:lstStyle/>
          <a:p>
            <a:r>
              <a:rPr lang="en-US" i="1" dirty="0">
                <a:effectLst/>
                <a:latin typeface="Lato" panose="020F0502020204030203" pitchFamily="34" charset="0"/>
                <a:ea typeface="Lato" panose="020F0502020204030203" pitchFamily="34" charset="0"/>
                <a:cs typeface="Lato" panose="020F0502020204030203" pitchFamily="34" charset="0"/>
              </a:rPr>
              <a:t>Thank you, </a:t>
            </a:r>
            <a:r>
              <a:rPr lang="en-US" i="1" dirty="0">
                <a:effectLst/>
                <a:latin typeface="Lato" panose="020F0502020204030203" pitchFamily="34" charset="0"/>
                <a:ea typeface="Lato" panose="020F0502020204030203" pitchFamily="34" charset="0"/>
                <a:cs typeface="Lato" panose="020F0502020204030203" pitchFamily="34" charset="0"/>
                <a:hlinkClick r:id="rId3"/>
              </a:rPr>
              <a:t>Global Learning Partners </a:t>
            </a:r>
            <a:r>
              <a:rPr lang="en-US" i="1" dirty="0">
                <a:effectLst/>
                <a:latin typeface="Lato" panose="020F0502020204030203" pitchFamily="34" charset="0"/>
                <a:ea typeface="Lato" panose="020F0502020204030203" pitchFamily="34" charset="0"/>
                <a:cs typeface="Lato" panose="020F0502020204030203" pitchFamily="34" charset="0"/>
              </a:rPr>
              <a:t>for sharing this example:</a:t>
            </a:r>
          </a:p>
        </p:txBody>
      </p:sp>
      <p:pic>
        <p:nvPicPr>
          <p:cNvPr id="3" name="Picture 2">
            <a:extLst>
              <a:ext uri="{FF2B5EF4-FFF2-40B4-BE49-F238E27FC236}">
                <a16:creationId xmlns:a16="http://schemas.microsoft.com/office/drawing/2014/main" id="{D2BFEE8E-24C3-594F-9F0A-E55208D77184}"/>
              </a:ext>
            </a:extLst>
          </p:cNvPr>
          <p:cNvPicPr>
            <a:picLocks noChangeAspect="1"/>
          </p:cNvPicPr>
          <p:nvPr/>
        </p:nvPicPr>
        <p:blipFill rotWithShape="1">
          <a:blip r:embed="rId4"/>
          <a:srcRect l="2652" t="3024" r="2466" b="3346"/>
          <a:stretch/>
        </p:blipFill>
        <p:spPr>
          <a:xfrm>
            <a:off x="5114926" y="1328737"/>
            <a:ext cx="7329487" cy="4200525"/>
          </a:xfrm>
          <a:prstGeom prst="rect">
            <a:avLst/>
          </a:prstGeom>
        </p:spPr>
      </p:pic>
    </p:spTree>
    <p:extLst>
      <p:ext uri="{BB962C8B-B14F-4D97-AF65-F5344CB8AC3E}">
        <p14:creationId xmlns:p14="http://schemas.microsoft.com/office/powerpoint/2010/main" val="1529979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Virtual body Language</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207082" y="1897232"/>
            <a:ext cx="6050967" cy="4555093"/>
          </a:xfrm>
          <a:prstGeom prst="rect">
            <a:avLst/>
          </a:prstGeom>
          <a:noFill/>
        </p:spPr>
        <p:txBody>
          <a:bodyPr wrap="square" rtlCol="0">
            <a:spAutoFit/>
          </a:bodyPr>
          <a:lstStyle/>
          <a:p>
            <a:pPr marL="457200" indent="-457200">
              <a:buAutoNum type="arabicPeriod"/>
            </a:pPr>
            <a:r>
              <a:rPr lang="en-US" sz="2200" i="0" dirty="0">
                <a:effectLst/>
                <a:latin typeface="Lato" panose="020F0502020204030203" pitchFamily="34" charset="0"/>
                <a:ea typeface="Lato" panose="020F0502020204030203" pitchFamily="34" charset="0"/>
                <a:cs typeface="Lato" panose="020F0502020204030203" pitchFamily="34" charset="0"/>
              </a:rPr>
              <a:t>Place your camera at eye level</a:t>
            </a:r>
          </a:p>
          <a:p>
            <a:pPr marL="457200" indent="-457200">
              <a:buAutoNum type="arabicPeriod"/>
            </a:pPr>
            <a:r>
              <a:rPr lang="en-US" sz="2200" dirty="0">
                <a:latin typeface="Lato" panose="020F0502020204030203" pitchFamily="34" charset="0"/>
                <a:ea typeface="Lato" panose="020F0502020204030203" pitchFamily="34" charset="0"/>
                <a:cs typeface="Lato" panose="020F0502020204030203" pitchFamily="34" charset="0"/>
              </a:rPr>
              <a:t>Check the lighting</a:t>
            </a:r>
          </a:p>
          <a:p>
            <a:pPr marL="457200" indent="-457200">
              <a:buAutoNum type="arabicPeriod"/>
            </a:pPr>
            <a:r>
              <a:rPr lang="en-US" sz="2200" dirty="0">
                <a:latin typeface="Lato" panose="020F0502020204030203" pitchFamily="34" charset="0"/>
                <a:ea typeface="Lato" panose="020F0502020204030203" pitchFamily="34" charset="0"/>
                <a:cs typeface="Lato" panose="020F0502020204030203" pitchFamily="34" charset="0"/>
              </a:rPr>
              <a:t>Consider your background</a:t>
            </a:r>
          </a:p>
          <a:p>
            <a:pPr marL="457200" indent="-457200">
              <a:buAutoNum type="arabicPeriod"/>
            </a:pPr>
            <a:r>
              <a:rPr lang="en-US" sz="2200" dirty="0">
                <a:latin typeface="Lato" panose="020F0502020204030203" pitchFamily="34" charset="0"/>
                <a:ea typeface="Lato" panose="020F0502020204030203" pitchFamily="34" charset="0"/>
                <a:cs typeface="Lato" panose="020F0502020204030203" pitchFamily="34" charset="0"/>
              </a:rPr>
              <a:t>Pick a quiet (enough) location</a:t>
            </a:r>
          </a:p>
          <a:p>
            <a:pPr marL="457200" indent="-457200">
              <a:buAutoNum type="arabicPeriod"/>
            </a:pPr>
            <a:r>
              <a:rPr lang="en-US" sz="2200" i="0" dirty="0">
                <a:effectLst/>
                <a:latin typeface="Lato" panose="020F0502020204030203" pitchFamily="34" charset="0"/>
                <a:ea typeface="Lato" panose="020F0502020204030203" pitchFamily="34" charset="0"/>
                <a:cs typeface="Lato" panose="020F0502020204030203" pitchFamily="34" charset="0"/>
              </a:rPr>
              <a:t>Look into the lens</a:t>
            </a:r>
          </a:p>
          <a:p>
            <a:pPr marL="457200" indent="-457200">
              <a:buAutoNum type="arabicPeriod"/>
            </a:pPr>
            <a:r>
              <a:rPr lang="en-US" sz="2200" dirty="0">
                <a:latin typeface="Lato" panose="020F0502020204030203" pitchFamily="34" charset="0"/>
                <a:ea typeface="Lato" panose="020F0502020204030203" pitchFamily="34" charset="0"/>
                <a:cs typeface="Lato" panose="020F0502020204030203" pitchFamily="34" charset="0"/>
              </a:rPr>
              <a:t>Sit in the center of the screen</a:t>
            </a:r>
          </a:p>
          <a:p>
            <a:pPr marL="457200" indent="-457200">
              <a:buAutoNum type="arabicPeriod"/>
            </a:pPr>
            <a:r>
              <a:rPr lang="en-US" sz="2200" i="0" dirty="0">
                <a:effectLst/>
                <a:latin typeface="Lato" panose="020F0502020204030203" pitchFamily="34" charset="0"/>
                <a:ea typeface="Lato" panose="020F0502020204030203" pitchFamily="34" charset="0"/>
                <a:cs typeface="Lato" panose="020F0502020204030203" pitchFamily="34" charset="0"/>
              </a:rPr>
              <a:t>Keep</a:t>
            </a:r>
            <a:r>
              <a:rPr lang="en-US" sz="2200" dirty="0">
                <a:latin typeface="Lato" panose="020F0502020204030203" pitchFamily="34" charset="0"/>
                <a:ea typeface="Lato" panose="020F0502020204030203" pitchFamily="34" charset="0"/>
                <a:cs typeface="Lato" panose="020F0502020204030203" pitchFamily="34" charset="0"/>
              </a:rPr>
              <a:t> attention </a:t>
            </a:r>
          </a:p>
          <a:p>
            <a:pPr marL="457200" indent="-457200">
              <a:buAutoNum type="arabicPeriod"/>
            </a:pPr>
            <a:r>
              <a:rPr lang="en-US" sz="2200" i="0" dirty="0">
                <a:effectLst/>
                <a:latin typeface="Lato" panose="020F0502020204030203" pitchFamily="34" charset="0"/>
                <a:ea typeface="Lato" panose="020F0502020204030203" pitchFamily="34" charset="0"/>
                <a:cs typeface="Lato" panose="020F0502020204030203" pitchFamily="34" charset="0"/>
              </a:rPr>
              <a:t>Share facial expressions as people speak</a:t>
            </a:r>
          </a:p>
          <a:p>
            <a:pPr marL="457200" indent="-457200">
              <a:buAutoNum type="arabicPeriod"/>
            </a:pPr>
            <a:r>
              <a:rPr lang="en-US" sz="2200" i="0" dirty="0">
                <a:effectLst/>
                <a:latin typeface="Lato" panose="020F0502020204030203" pitchFamily="34" charset="0"/>
                <a:ea typeface="Lato" panose="020F0502020204030203" pitchFamily="34" charset="0"/>
                <a:cs typeface="Lato" panose="020F0502020204030203" pitchFamily="34" charset="0"/>
              </a:rPr>
              <a:t>Be aware of when it’s good to be muted, and when to unmute, or use chat box</a:t>
            </a:r>
          </a:p>
          <a:p>
            <a:pPr marL="457200" indent="-457200">
              <a:buAutoNum type="arabicPeriod"/>
            </a:pPr>
            <a:r>
              <a:rPr lang="en-US" sz="2200" dirty="0">
                <a:latin typeface="Lato" panose="020F0502020204030203" pitchFamily="34" charset="0"/>
                <a:ea typeface="Lato" panose="020F0502020204030203" pitchFamily="34" charset="0"/>
                <a:cs typeface="Lato" panose="020F0502020204030203" pitchFamily="34" charset="0"/>
              </a:rPr>
              <a:t>Turn your video off when you step away</a:t>
            </a:r>
          </a:p>
          <a:p>
            <a:r>
              <a:rPr lang="en-US" sz="2400" i="0" dirty="0">
                <a:effectLst/>
                <a:latin typeface="Lato" panose="020F0502020204030203" pitchFamily="34" charset="0"/>
                <a:ea typeface="Lato" panose="020F0502020204030203" pitchFamily="34" charset="0"/>
                <a:cs typeface="Lato" panose="020F0502020204030203" pitchFamily="34" charset="0"/>
              </a:rPr>
              <a:t> </a:t>
            </a:r>
          </a:p>
          <a:p>
            <a:pPr marL="457200" indent="-457200">
              <a:buAutoNum type="arabicPeriod"/>
            </a:pPr>
            <a:endParaRPr lang="en-US" sz="2400" i="0" dirty="0">
              <a:effectLst/>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BF9AE177-9194-84D8-D6A1-F8B235C64E9C}"/>
              </a:ext>
            </a:extLst>
          </p:cNvPr>
          <p:cNvSpPr txBox="1"/>
          <p:nvPr/>
        </p:nvSpPr>
        <p:spPr>
          <a:xfrm>
            <a:off x="6586538" y="6055978"/>
            <a:ext cx="5605462" cy="584775"/>
          </a:xfrm>
          <a:prstGeom prst="rect">
            <a:avLst/>
          </a:prstGeom>
          <a:noFill/>
        </p:spPr>
        <p:txBody>
          <a:bodyPr wrap="square" rtlCol="0">
            <a:spAutoFit/>
          </a:bodyPr>
          <a:lstStyle/>
          <a:p>
            <a:pPr algn="ctr"/>
            <a:r>
              <a:rPr lang="en-US" sz="1600" i="1" dirty="0"/>
              <a:t>Citation: Global Learning Partners, Read more recommendations for </a:t>
            </a:r>
            <a:r>
              <a:rPr lang="en-US" sz="1600" i="1" dirty="0">
                <a:hlinkClick r:id="rId3"/>
              </a:rPr>
              <a:t>visuals</a:t>
            </a:r>
            <a:r>
              <a:rPr lang="en-US" sz="1600" i="1" dirty="0"/>
              <a:t> during online meetings, and </a:t>
            </a:r>
            <a:r>
              <a:rPr lang="en-US" sz="1600" i="1" dirty="0">
                <a:hlinkClick r:id="rId4"/>
              </a:rPr>
              <a:t>sound</a:t>
            </a:r>
            <a:endParaRPr lang="en-US" sz="1600" i="1" dirty="0"/>
          </a:p>
        </p:txBody>
      </p:sp>
      <p:pic>
        <p:nvPicPr>
          <p:cNvPr id="4" name="Picture 3">
            <a:extLst>
              <a:ext uri="{FF2B5EF4-FFF2-40B4-BE49-F238E27FC236}">
                <a16:creationId xmlns:a16="http://schemas.microsoft.com/office/drawing/2014/main" id="{1B1B372B-D13A-F74E-0938-8F17313A8A37}"/>
              </a:ext>
            </a:extLst>
          </p:cNvPr>
          <p:cNvPicPr>
            <a:picLocks noChangeAspect="1"/>
          </p:cNvPicPr>
          <p:nvPr/>
        </p:nvPicPr>
        <p:blipFill>
          <a:blip r:embed="rId5"/>
          <a:stretch>
            <a:fillRect/>
          </a:stretch>
        </p:blipFill>
        <p:spPr>
          <a:xfrm>
            <a:off x="7815262" y="2355152"/>
            <a:ext cx="2767012" cy="2767012"/>
          </a:xfrm>
          <a:prstGeom prst="rect">
            <a:avLst/>
          </a:prstGeom>
        </p:spPr>
      </p:pic>
    </p:spTree>
    <p:extLst>
      <p:ext uri="{BB962C8B-B14F-4D97-AF65-F5344CB8AC3E}">
        <p14:creationId xmlns:p14="http://schemas.microsoft.com/office/powerpoint/2010/main" val="289277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1015663"/>
          </a:xfrm>
          <a:prstGeom prst="rect">
            <a:avLst/>
          </a:prstGeom>
          <a:noFill/>
        </p:spPr>
        <p:txBody>
          <a:bodyPr wrap="square" rtlCol="0">
            <a:spAutoFit/>
          </a:bodyPr>
          <a:lstStyle/>
          <a:p>
            <a:pPr algn="ctr"/>
            <a:r>
              <a:rPr lang="en-US" sz="6000" b="1" dirty="0">
                <a:latin typeface="Lato Black" panose="020F0502020204030203" pitchFamily="34" charset="77"/>
              </a:rPr>
              <a:t>Sound</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207082" y="1897232"/>
            <a:ext cx="6689143" cy="4862870"/>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Perhaps the most important rule within “zoom etiquette” is muting your microphone when you’re not speaking. </a:t>
            </a:r>
          </a:p>
          <a:p>
            <a:endParaRPr lang="en-US" sz="2200" i="0" dirty="0">
              <a:effectLst/>
              <a:latin typeface="Lato" panose="020F0502020204030203" pitchFamily="34" charset="0"/>
              <a:ea typeface="Lato" panose="020F0502020204030203" pitchFamily="34" charset="0"/>
              <a:cs typeface="Lato" panose="020F0502020204030203" pitchFamily="34" charset="0"/>
            </a:endParaRPr>
          </a:p>
          <a:p>
            <a:r>
              <a:rPr lang="en-US" sz="2200" dirty="0">
                <a:latin typeface="Lato" panose="020F0502020204030203" pitchFamily="34" charset="0"/>
                <a:ea typeface="Lato" panose="020F0502020204030203" pitchFamily="34" charset="0"/>
                <a:cs typeface="Lato" panose="020F0502020204030203" pitchFamily="34" charset="0"/>
              </a:rPr>
              <a:t>With many more working remotely than before the pandemic, we know our homes have different sounds than a workplace… and that’s OK!</a:t>
            </a:r>
          </a:p>
          <a:p>
            <a:endParaRPr lang="en-US" sz="2200" i="0" dirty="0">
              <a:effectLst/>
              <a:latin typeface="Lato" panose="020F0502020204030203" pitchFamily="34" charset="0"/>
              <a:ea typeface="Lato" panose="020F0502020204030203" pitchFamily="34" charset="0"/>
              <a:cs typeface="Lato" panose="020F0502020204030203" pitchFamily="34" charset="0"/>
            </a:endParaRPr>
          </a:p>
          <a:p>
            <a:r>
              <a:rPr lang="en-US" sz="2200" dirty="0">
                <a:latin typeface="Lato" panose="020F0502020204030203" pitchFamily="34" charset="0"/>
                <a:ea typeface="Lato" panose="020F0502020204030203" pitchFamily="34" charset="0"/>
                <a:cs typeface="Lato" panose="020F0502020204030203" pitchFamily="34" charset="0"/>
              </a:rPr>
              <a:t>However, background sound can at best distracting, and at worst communicate that you are disinterested. Additional sound can be particularly distracting for folks with auditory or other sensory disabilities.</a:t>
            </a:r>
            <a:endParaRPr lang="en-US" sz="2400" i="0" dirty="0">
              <a:effectLst/>
              <a:latin typeface="Lato" panose="020F0502020204030203" pitchFamily="34" charset="0"/>
              <a:ea typeface="Lato" panose="020F0502020204030203" pitchFamily="34" charset="0"/>
              <a:cs typeface="Lato" panose="020F0502020204030203" pitchFamily="34" charset="0"/>
            </a:endParaRPr>
          </a:p>
          <a:p>
            <a:pPr marL="457200" indent="-457200">
              <a:buAutoNum type="arabicPeriod"/>
            </a:pPr>
            <a:endParaRPr lang="en-US" sz="2400" i="0"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0A9C5DE7-BE32-75F7-7DFB-0F89944D2D12}"/>
              </a:ext>
            </a:extLst>
          </p:cNvPr>
          <p:cNvPicPr>
            <a:picLocks noChangeAspect="1"/>
          </p:cNvPicPr>
          <p:nvPr/>
        </p:nvPicPr>
        <p:blipFill>
          <a:blip r:embed="rId3"/>
          <a:stretch>
            <a:fillRect/>
          </a:stretch>
        </p:blipFill>
        <p:spPr>
          <a:xfrm>
            <a:off x="8572500" y="2590800"/>
            <a:ext cx="2518410" cy="2518410"/>
          </a:xfrm>
          <a:prstGeom prst="rect">
            <a:avLst/>
          </a:prstGeom>
        </p:spPr>
      </p:pic>
    </p:spTree>
    <p:extLst>
      <p:ext uri="{BB962C8B-B14F-4D97-AF65-F5344CB8AC3E}">
        <p14:creationId xmlns:p14="http://schemas.microsoft.com/office/powerpoint/2010/main" val="150719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1446550"/>
          </a:xfrm>
          <a:prstGeom prst="rect">
            <a:avLst/>
          </a:prstGeom>
          <a:noFill/>
        </p:spPr>
        <p:txBody>
          <a:bodyPr wrap="square" rtlCol="0">
            <a:spAutoFit/>
          </a:bodyPr>
          <a:lstStyle/>
          <a:p>
            <a:pPr algn="ctr"/>
            <a:r>
              <a:rPr lang="en-US" sz="4400" b="1" dirty="0">
                <a:latin typeface="Lato Black" panose="020F0502020204030203" pitchFamily="34" charset="77"/>
              </a:rPr>
              <a:t>What can you do if you hear background sound while presenting?</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239739" y="2375356"/>
            <a:ext cx="6689143" cy="3108543"/>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Politely ask those attending to check their microphones, and to stay muted while not talking</a:t>
            </a:r>
          </a:p>
          <a:p>
            <a:pPr marL="800100" lvl="1" indent="-342900">
              <a:buFont typeface="Arial" panose="020B0604020202020204" pitchFamily="34" charset="0"/>
              <a:buChar char="•"/>
            </a:pPr>
            <a:r>
              <a:rPr lang="en-US" i="1" dirty="0">
                <a:latin typeface="Lato" panose="020F0502020204030203" pitchFamily="34" charset="0"/>
                <a:ea typeface="Lato" panose="020F0502020204030203" pitchFamily="34" charset="0"/>
                <a:cs typeface="Lato" panose="020F0502020204030203" pitchFamily="34" charset="0"/>
              </a:rPr>
              <a:t>What this sounds like: “Hey team, I’m hearing some sound feedback. It’s a little distracting because I can’t tell if someone is commenting on the presentation or if it’s just background noise. Can everyone look at their microphones now and check if you’re muted? Thanks so much.”</a:t>
            </a:r>
          </a:p>
          <a:p>
            <a:pPr lvl="1"/>
            <a:endParaRPr lang="en-US" i="1"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200" i="0" dirty="0">
                <a:effectLst/>
                <a:latin typeface="Lato" panose="020F0502020204030203" pitchFamily="34" charset="0"/>
                <a:ea typeface="Lato" panose="020F0502020204030203" pitchFamily="34" charset="0"/>
                <a:cs typeface="Lato" panose="020F0502020204030203" pitchFamily="34" charset="0"/>
              </a:rPr>
              <a:t>Mute people directly using the tech on your video call platform</a:t>
            </a:r>
            <a:endParaRPr lang="en-US" sz="2400" i="0"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0A9C5DE7-BE32-75F7-7DFB-0F89944D2D12}"/>
              </a:ext>
            </a:extLst>
          </p:cNvPr>
          <p:cNvPicPr>
            <a:picLocks noChangeAspect="1"/>
          </p:cNvPicPr>
          <p:nvPr/>
        </p:nvPicPr>
        <p:blipFill>
          <a:blip r:embed="rId3"/>
          <a:stretch>
            <a:fillRect/>
          </a:stretch>
        </p:blipFill>
        <p:spPr>
          <a:xfrm>
            <a:off x="8572500" y="2590800"/>
            <a:ext cx="2518410" cy="2518410"/>
          </a:xfrm>
          <a:prstGeom prst="rect">
            <a:avLst/>
          </a:prstGeom>
        </p:spPr>
      </p:pic>
    </p:spTree>
    <p:extLst>
      <p:ext uri="{BB962C8B-B14F-4D97-AF65-F5344CB8AC3E}">
        <p14:creationId xmlns:p14="http://schemas.microsoft.com/office/powerpoint/2010/main" val="303705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0E1D0-A883-8175-DBF1-02CBB1D57A1C}"/>
              </a:ext>
            </a:extLst>
          </p:cNvPr>
          <p:cNvSpPr/>
          <p:nvPr/>
        </p:nvSpPr>
        <p:spPr>
          <a:xfrm>
            <a:off x="-1471613" y="-242888"/>
            <a:ext cx="8943975" cy="7800975"/>
          </a:xfrm>
          <a:prstGeom prst="rect">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7643813" y="1720840"/>
            <a:ext cx="4352925" cy="3416320"/>
          </a:xfrm>
          <a:prstGeom prst="rect">
            <a:avLst/>
          </a:prstGeom>
          <a:noFill/>
        </p:spPr>
        <p:txBody>
          <a:bodyPr wrap="square" rtlCol="0">
            <a:spAutoFit/>
          </a:bodyPr>
          <a:lstStyle/>
          <a:p>
            <a:pPr algn="ctr"/>
            <a:r>
              <a:rPr lang="en-US" sz="5400" b="1" dirty="0">
                <a:solidFill>
                  <a:srgbClr val="008FE7"/>
                </a:solidFill>
                <a:latin typeface="Lato Black" panose="020F0502020204030203" pitchFamily="34" charset="77"/>
              </a:rPr>
              <a:t>Building inclusivity and fostering connection</a:t>
            </a:r>
          </a:p>
        </p:txBody>
      </p:sp>
      <p:pic>
        <p:nvPicPr>
          <p:cNvPr id="5" name="Picture 2">
            <a:extLst>
              <a:ext uri="{FF2B5EF4-FFF2-40B4-BE49-F238E27FC236}">
                <a16:creationId xmlns:a16="http://schemas.microsoft.com/office/drawing/2014/main" id="{40DC5CD1-604C-BE5A-4C47-74E5EF6FA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468823">
            <a:off x="1308106" y="952172"/>
            <a:ext cx="4472221" cy="447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74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923330"/>
          </a:xfrm>
          <a:prstGeom prst="rect">
            <a:avLst/>
          </a:prstGeom>
          <a:noFill/>
        </p:spPr>
        <p:txBody>
          <a:bodyPr wrap="square" rtlCol="0">
            <a:spAutoFit/>
          </a:bodyPr>
          <a:lstStyle/>
          <a:p>
            <a:pPr algn="ctr"/>
            <a:r>
              <a:rPr lang="en-US" sz="5400" b="1" dirty="0">
                <a:latin typeface="Lato Black" panose="020F0502020204030203" pitchFamily="34" charset="77"/>
              </a:rPr>
              <a:t>Connection</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435682" y="1704975"/>
            <a:ext cx="10505638" cy="4462760"/>
          </a:xfrm>
          <a:prstGeom prst="rect">
            <a:avLst/>
          </a:prstGeom>
          <a:noFill/>
        </p:spPr>
        <p:txBody>
          <a:bodyPr wrap="square" rtlCol="0">
            <a:spAutoFit/>
          </a:bodyPr>
          <a:lstStyle/>
          <a:p>
            <a:r>
              <a:rPr lang="en-US" sz="2400" i="0" dirty="0">
                <a:effectLst/>
                <a:latin typeface="Lato" panose="020F0502020204030203" pitchFamily="34" charset="0"/>
                <a:ea typeface="Lato" panose="020F0502020204030203" pitchFamily="34" charset="0"/>
                <a:cs typeface="Lato" panose="020F0502020204030203" pitchFamily="34" charset="0"/>
              </a:rPr>
              <a:t>Connection drives our </a:t>
            </a:r>
            <a:r>
              <a:rPr lang="en-US" sz="2400" b="1" i="0" dirty="0">
                <a:solidFill>
                  <a:schemeClr val="accent1"/>
                </a:solidFill>
                <a:effectLst/>
                <a:latin typeface="Lato" panose="020F0502020204030203" pitchFamily="34" charset="0"/>
                <a:ea typeface="Lato" panose="020F0502020204030203" pitchFamily="34" charset="0"/>
                <a:cs typeface="Lato" panose="020F0502020204030203" pitchFamily="34" charset="0"/>
              </a:rPr>
              <a:t>engagement</a:t>
            </a:r>
            <a:r>
              <a:rPr lang="en-US" sz="2400" i="0" dirty="0">
                <a:effectLst/>
                <a:latin typeface="Lato" panose="020F0502020204030203" pitchFamily="34" charset="0"/>
                <a:ea typeface="Lato" panose="020F0502020204030203" pitchFamily="34" charset="0"/>
                <a:cs typeface="Lato" panose="020F0502020204030203" pitchFamily="34" charset="0"/>
              </a:rPr>
              <a:t>, </a:t>
            </a:r>
            <a:r>
              <a:rPr lang="en-US" sz="2400" b="1" i="0" dirty="0">
                <a:solidFill>
                  <a:schemeClr val="accent1"/>
                </a:solidFill>
                <a:effectLst/>
                <a:latin typeface="Lato" panose="020F0502020204030203" pitchFamily="34" charset="0"/>
                <a:ea typeface="Lato" panose="020F0502020204030203" pitchFamily="34" charset="0"/>
                <a:cs typeface="Lato" panose="020F0502020204030203" pitchFamily="34" charset="0"/>
              </a:rPr>
              <a:t>learning</a:t>
            </a:r>
            <a:r>
              <a:rPr lang="en-US" sz="2400" i="0" dirty="0">
                <a:effectLst/>
                <a:latin typeface="Lato" panose="020F0502020204030203" pitchFamily="34" charset="0"/>
                <a:ea typeface="Lato" panose="020F0502020204030203" pitchFamily="34" charset="0"/>
                <a:cs typeface="Lato" panose="020F0502020204030203" pitchFamily="34" charset="0"/>
              </a:rPr>
              <a:t>, and ability to integrate what we’ve learned. Connection fuels our </a:t>
            </a:r>
            <a:r>
              <a:rPr lang="en-US" sz="2400" b="1" i="0" dirty="0">
                <a:solidFill>
                  <a:schemeClr val="accent1"/>
                </a:solidFill>
                <a:effectLst/>
                <a:latin typeface="Lato" panose="020F0502020204030203" pitchFamily="34" charset="0"/>
                <a:ea typeface="Lato" panose="020F0502020204030203" pitchFamily="34" charset="0"/>
                <a:cs typeface="Lato" panose="020F0502020204030203" pitchFamily="34" charset="0"/>
              </a:rPr>
              <a:t>flame</a:t>
            </a:r>
            <a:r>
              <a:rPr lang="en-US" sz="2400" i="0" dirty="0">
                <a:effectLst/>
                <a:latin typeface="Lato" panose="020F0502020204030203" pitchFamily="34" charset="0"/>
                <a:ea typeface="Lato" panose="020F0502020204030203" pitchFamily="34" charset="0"/>
                <a:cs typeface="Lato" panose="020F0502020204030203" pitchFamily="34" charset="0"/>
              </a:rPr>
              <a:t> and gives </a:t>
            </a:r>
            <a:r>
              <a:rPr lang="en-US" sz="2400" b="1" i="0" dirty="0">
                <a:solidFill>
                  <a:schemeClr val="accent1"/>
                </a:solidFill>
                <a:effectLst/>
                <a:latin typeface="Lato" panose="020F0502020204030203" pitchFamily="34" charset="0"/>
                <a:ea typeface="Lato" panose="020F0502020204030203" pitchFamily="34" charset="0"/>
                <a:cs typeface="Lato" panose="020F0502020204030203" pitchFamily="34" charset="0"/>
              </a:rPr>
              <a:t>purpose</a:t>
            </a:r>
            <a:r>
              <a:rPr lang="en-US" sz="2400" i="0" dirty="0">
                <a:effectLst/>
                <a:latin typeface="Lato" panose="020F0502020204030203" pitchFamily="34" charset="0"/>
                <a:ea typeface="Lato" panose="020F0502020204030203" pitchFamily="34" charset="0"/>
                <a:cs typeface="Lato" panose="020F0502020204030203" pitchFamily="34" charset="0"/>
              </a:rPr>
              <a:t>.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b="1" i="0" dirty="0">
                <a:effectLst/>
                <a:latin typeface="Lato" panose="020F0502020204030203" pitchFamily="34" charset="0"/>
                <a:ea typeface="Lato" panose="020F0502020204030203" pitchFamily="34" charset="0"/>
                <a:cs typeface="Lato" panose="020F0502020204030203" pitchFamily="34" charset="0"/>
              </a:rPr>
              <a:t>Tips for connection:</a:t>
            </a:r>
          </a:p>
          <a:p>
            <a:endParaRPr lang="en-US" sz="20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Refer to participants by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name</a:t>
            </a: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Remember things about your participants and refer back to these bits of information,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relate</a:t>
            </a:r>
            <a:r>
              <a:rPr lang="en-US" sz="2400" i="0" dirty="0">
                <a:effectLst/>
                <a:latin typeface="Lato" panose="020F0502020204030203" pitchFamily="34" charset="0"/>
                <a:ea typeface="Lato" panose="020F0502020204030203" pitchFamily="34" charset="0"/>
                <a:cs typeface="Lato" panose="020F0502020204030203" pitchFamily="34" charset="0"/>
              </a:rPr>
              <a:t> to something they shared. </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Where possible, call </a:t>
            </a:r>
            <a:r>
              <a:rPr lang="en-US" sz="2400" i="0" dirty="0">
                <a:effectLst/>
                <a:latin typeface="Lato" panose="020F0502020204030203" pitchFamily="34" charset="0"/>
                <a:ea typeface="Lato" panose="020F0502020204030203" pitchFamily="34" charset="0"/>
                <a:cs typeface="Lato" panose="020F0502020204030203" pitchFamily="34" charset="0"/>
              </a:rPr>
              <a:t>on people in the order they raise their hands or comment in chat to demonstrate fairness, and equal attention</a:t>
            </a:r>
          </a:p>
          <a:p>
            <a:pPr marL="342900" indent="-342900">
              <a:buFont typeface="Arial" panose="020B0604020202020204" pitchFamily="34" charset="0"/>
              <a:buChar char="•"/>
            </a:pP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Show active listening</a:t>
            </a:r>
            <a:r>
              <a:rPr lang="en-US" sz="2400" i="0" dirty="0">
                <a:effectLst/>
                <a:latin typeface="Lato" panose="020F0502020204030203" pitchFamily="34" charset="0"/>
                <a:ea typeface="Lato" panose="020F0502020204030203" pitchFamily="34" charset="0"/>
                <a:cs typeface="Lato" panose="020F0502020204030203" pitchFamily="34" charset="0"/>
              </a:rPr>
              <a:t> with body language</a:t>
            </a: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Ask questions and </a:t>
            </a:r>
            <a:r>
              <a:rPr lang="en-US" sz="2400" b="1" i="0" dirty="0">
                <a:solidFill>
                  <a:srgbClr val="008FE7"/>
                </a:solidFill>
                <a:effectLst/>
                <a:latin typeface="Lato" panose="020F0502020204030203" pitchFamily="34" charset="0"/>
                <a:ea typeface="Lato" panose="020F0502020204030203" pitchFamily="34" charset="0"/>
                <a:cs typeface="Lato" panose="020F0502020204030203" pitchFamily="34" charset="0"/>
              </a:rPr>
              <a:t>stay curious</a:t>
            </a:r>
          </a:p>
        </p:txBody>
      </p:sp>
    </p:spTree>
    <p:extLst>
      <p:ext uri="{BB962C8B-B14F-4D97-AF65-F5344CB8AC3E}">
        <p14:creationId xmlns:p14="http://schemas.microsoft.com/office/powerpoint/2010/main" val="124444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112BFA8-AC78-B5D4-C626-F2702F978E20}"/>
              </a:ext>
            </a:extLst>
          </p:cNvPr>
          <p:cNvSpPr/>
          <p:nvPr/>
        </p:nvSpPr>
        <p:spPr>
          <a:xfrm>
            <a:off x="7918315" y="2101335"/>
            <a:ext cx="3774332" cy="3789563"/>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1991162" y="567209"/>
            <a:ext cx="8209676" cy="1200329"/>
          </a:xfrm>
          <a:prstGeom prst="rect">
            <a:avLst/>
          </a:prstGeom>
          <a:noFill/>
        </p:spPr>
        <p:txBody>
          <a:bodyPr wrap="square" rtlCol="0">
            <a:spAutoFit/>
          </a:bodyPr>
          <a:lstStyle/>
          <a:p>
            <a:pPr algn="ctr"/>
            <a:r>
              <a:rPr lang="en-US" sz="7200" b="1" dirty="0">
                <a:latin typeface="Lato Black" panose="020F0502020204030203" pitchFamily="34" charset="77"/>
              </a:rPr>
              <a:t>Introductions</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481360" y="2419274"/>
            <a:ext cx="6038121" cy="3170099"/>
          </a:xfrm>
          <a:prstGeom prst="rect">
            <a:avLst/>
          </a:prstGeom>
          <a:noFill/>
        </p:spPr>
        <p:txBody>
          <a:bodyPr wrap="square" rtlCol="0">
            <a:spAutoFit/>
          </a:bodyPr>
          <a:lstStyle/>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Welcome. No matter what brought you here, you are in the right place.</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We are grateful </a:t>
            </a:r>
            <a:r>
              <a:rPr lang="en-US" sz="2400" dirty="0">
                <a:latin typeface="Lato" panose="020F0502020204030203" pitchFamily="34" charset="0"/>
                <a:ea typeface="Lato" panose="020F0502020204030203" pitchFamily="34" charset="0"/>
                <a:cs typeface="Lato" panose="020F0502020204030203" pitchFamily="34" charset="0"/>
              </a:rPr>
              <a:t>for</a:t>
            </a:r>
            <a:r>
              <a:rPr lang="en-US" sz="2400" i="0" dirty="0">
                <a:effectLst/>
                <a:latin typeface="Lato" panose="020F0502020204030203" pitchFamily="34" charset="0"/>
                <a:ea typeface="Lato" panose="020F0502020204030203" pitchFamily="34" charset="0"/>
                <a:cs typeface="Lato" panose="020F0502020204030203" pitchFamily="34" charset="0"/>
              </a:rPr>
              <a:t> all you bring to this course.</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We are excited to learn together.  </a:t>
            </a:r>
          </a:p>
          <a:p>
            <a:endParaRPr lang="en-US" sz="3200" dirty="0"/>
          </a:p>
        </p:txBody>
      </p:sp>
      <p:pic>
        <p:nvPicPr>
          <p:cNvPr id="1026" name="Picture 2">
            <a:extLst>
              <a:ext uri="{FF2B5EF4-FFF2-40B4-BE49-F238E27FC236}">
                <a16:creationId xmlns:a16="http://schemas.microsoft.com/office/drawing/2014/main" id="{3BB92AE6-2FDF-D1DD-B84F-5C753C70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983" y="2906619"/>
            <a:ext cx="2178996" cy="217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56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923330"/>
          </a:xfrm>
          <a:prstGeom prst="rect">
            <a:avLst/>
          </a:prstGeom>
          <a:noFill/>
        </p:spPr>
        <p:txBody>
          <a:bodyPr wrap="square" rtlCol="0">
            <a:spAutoFit/>
          </a:bodyPr>
          <a:lstStyle/>
          <a:p>
            <a:pPr algn="ctr"/>
            <a:r>
              <a:rPr lang="en-US" sz="5400" b="1" dirty="0">
                <a:latin typeface="Lato Black" panose="020F0502020204030203" pitchFamily="34" charset="77"/>
              </a:rPr>
              <a:t>Inclusion</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416632" y="1859963"/>
            <a:ext cx="9727617" cy="4339650"/>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People </a:t>
            </a:r>
            <a:r>
              <a:rPr lang="en-US" sz="2400" i="0" dirty="0">
                <a:effectLst/>
                <a:latin typeface="Lato" panose="020F0502020204030203" pitchFamily="34" charset="0"/>
                <a:ea typeface="Lato" panose="020F0502020204030203" pitchFamily="34" charset="0"/>
                <a:cs typeface="Lato" panose="020F0502020204030203" pitchFamily="34" charset="0"/>
              </a:rPr>
              <a:t>need to feel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included</a:t>
            </a:r>
            <a:r>
              <a:rPr lang="en-US" sz="2400" i="0" dirty="0">
                <a:effectLst/>
                <a:latin typeface="Lato" panose="020F0502020204030203" pitchFamily="34" charset="0"/>
                <a:ea typeface="Lato" panose="020F0502020204030203" pitchFamily="34" charset="0"/>
                <a:cs typeface="Lato" panose="020F0502020204030203" pitchFamily="34" charset="0"/>
              </a:rPr>
              <a:t> to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trust</a:t>
            </a:r>
            <a:r>
              <a:rPr lang="en-US" sz="2400" i="0" dirty="0">
                <a:effectLst/>
                <a:latin typeface="Lato" panose="020F0502020204030203" pitchFamily="34" charset="0"/>
                <a:ea typeface="Lato" panose="020F0502020204030203" pitchFamily="34" charset="0"/>
                <a:cs typeface="Lato" panose="020F0502020204030203" pitchFamily="34" charset="0"/>
              </a:rPr>
              <a:t> that their voice is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invited</a:t>
            </a:r>
            <a:r>
              <a:rPr lang="en-US" sz="2400" i="0" dirty="0">
                <a:effectLst/>
                <a:latin typeface="Lato" panose="020F0502020204030203" pitchFamily="34" charset="0"/>
                <a:ea typeface="Lato" panose="020F0502020204030203" pitchFamily="34" charset="0"/>
                <a:cs typeface="Lato" panose="020F0502020204030203" pitchFamily="34" charset="0"/>
              </a:rPr>
              <a:t> and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heard</a:t>
            </a:r>
            <a:r>
              <a:rPr lang="en-US" sz="2400" i="0" dirty="0">
                <a:effectLst/>
                <a:latin typeface="Lato" panose="020F0502020204030203" pitchFamily="34" charset="0"/>
                <a:ea typeface="Lato" panose="020F0502020204030203" pitchFamily="34" charset="0"/>
                <a:cs typeface="Lato" panose="020F0502020204030203" pitchFamily="34" charset="0"/>
              </a:rPr>
              <a:t>, and know their perspective matters.</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i="0" dirty="0">
                <a:effectLst/>
                <a:latin typeface="Lato" panose="020F0502020204030203" pitchFamily="34" charset="0"/>
                <a:ea typeface="Lato" panose="020F0502020204030203" pitchFamily="34" charset="0"/>
                <a:cs typeface="Lato" panose="020F0502020204030203" pitchFamily="34" charset="0"/>
              </a:rPr>
              <a:t>Facilitators must be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sensitive</a:t>
            </a:r>
            <a:r>
              <a:rPr lang="en-US" sz="2400" i="0" dirty="0">
                <a:effectLst/>
                <a:latin typeface="Lato" panose="020F0502020204030203" pitchFamily="34" charset="0"/>
                <a:ea typeface="Lato" panose="020F0502020204030203" pitchFamily="34" charset="0"/>
                <a:cs typeface="Lato" panose="020F0502020204030203" pitchFamily="34" charset="0"/>
              </a:rPr>
              <a:t> to how the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dynamics</a:t>
            </a:r>
            <a:r>
              <a:rPr lang="en-US" sz="2400" i="0" dirty="0">
                <a:effectLst/>
                <a:latin typeface="Lato" panose="020F0502020204030203" pitchFamily="34" charset="0"/>
                <a:ea typeface="Lato" panose="020F0502020204030203" pitchFamily="34" charset="0"/>
                <a:cs typeface="Lato" panose="020F0502020204030203" pitchFamily="34" charset="0"/>
              </a:rPr>
              <a:t> of gender, age, physical ability, education, culture, religion, ethnicity, and community position (e.g. power)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influence </a:t>
            </a:r>
            <a:r>
              <a:rPr lang="en-US" sz="2400" dirty="0">
                <a:latin typeface="Lato" panose="020F0502020204030203" pitchFamily="34" charset="0"/>
                <a:ea typeface="Lato" panose="020F0502020204030203" pitchFamily="34" charset="0"/>
                <a:cs typeface="Lato" panose="020F0502020204030203" pitchFamily="34" charset="0"/>
              </a:rPr>
              <a:t>participation.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b="1" dirty="0">
                <a:latin typeface="Lato" panose="020F0502020204030203" pitchFamily="34" charset="0"/>
                <a:ea typeface="Lato" panose="020F0502020204030203" pitchFamily="34" charset="0"/>
                <a:cs typeface="Lato" panose="020F0502020204030203" pitchFamily="34" charset="0"/>
              </a:rPr>
              <a:t>Tips for inclusion:</a:t>
            </a:r>
          </a:p>
          <a:p>
            <a:endParaRPr lang="en-US" sz="1200" dirty="0">
              <a:latin typeface="Lato" panose="020F0502020204030203" pitchFamily="34" charset="0"/>
              <a:ea typeface="Lato" panose="020F0502020204030203" pitchFamily="34" charset="0"/>
              <a:cs typeface="Lato" panose="020F0502020204030203" pitchFamily="34" charset="0"/>
            </a:endParaRPr>
          </a:p>
          <a:p>
            <a:r>
              <a:rPr lang="en-US" sz="2400" i="0" dirty="0">
                <a:effectLst/>
                <a:latin typeface="Lato" panose="020F0502020204030203" pitchFamily="34" charset="0"/>
                <a:ea typeface="Lato" panose="020F0502020204030203" pitchFamily="34" charset="0"/>
                <a:cs typeface="Lato" panose="020F0502020204030203" pitchFamily="34" charset="0"/>
              </a:rPr>
              <a:t>Facilitators should watch for the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balance</a:t>
            </a:r>
            <a:r>
              <a:rPr lang="en-US" sz="2400" i="0" dirty="0">
                <a:effectLst/>
                <a:latin typeface="Lato" panose="020F0502020204030203" pitchFamily="34" charset="0"/>
                <a:ea typeface="Lato" panose="020F0502020204030203" pitchFamily="34" charset="0"/>
                <a:cs typeface="Lato" panose="020F0502020204030203" pitchFamily="34" charset="0"/>
              </a:rPr>
              <a:t> of voices and perspectives raised in the group and design/facilitate in ways that intentionally draw on the varied expertise and experience in the room.</a:t>
            </a:r>
          </a:p>
        </p:txBody>
      </p:sp>
    </p:spTree>
    <p:extLst>
      <p:ext uri="{BB962C8B-B14F-4D97-AF65-F5344CB8AC3E}">
        <p14:creationId xmlns:p14="http://schemas.microsoft.com/office/powerpoint/2010/main" val="355185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021345" y="405675"/>
            <a:ext cx="10505638" cy="923330"/>
          </a:xfrm>
          <a:prstGeom prst="rect">
            <a:avLst/>
          </a:prstGeom>
          <a:noFill/>
        </p:spPr>
        <p:txBody>
          <a:bodyPr wrap="square" rtlCol="0">
            <a:spAutoFit/>
          </a:bodyPr>
          <a:lstStyle/>
          <a:p>
            <a:pPr algn="ctr"/>
            <a:r>
              <a:rPr lang="en-US" sz="5400" b="1" dirty="0">
                <a:latin typeface="Lato Black" panose="020F0502020204030203" pitchFamily="34" charset="77"/>
              </a:rPr>
              <a:t>Accessibility</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021345" y="1459913"/>
            <a:ext cx="9727617" cy="2154436"/>
          </a:xfrm>
          <a:prstGeom prst="rect">
            <a:avLst/>
          </a:prstGeom>
          <a:no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We can’t build connection and inclusion with folks, if they’ve not even </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in the room</a:t>
            </a:r>
            <a:r>
              <a:rPr lang="en-US" sz="2400" dirty="0">
                <a:latin typeface="Lato" panose="020F0502020204030203" pitchFamily="34" charset="0"/>
                <a:ea typeface="Lato" panose="020F0502020204030203" pitchFamily="34" charset="0"/>
                <a:cs typeface="Lato" panose="020F0502020204030203" pitchFamily="34" charset="0"/>
              </a:rPr>
              <a:t>. And once they’re in the room, do they have the same </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access</a:t>
            </a:r>
            <a:r>
              <a:rPr lang="en-US" sz="2400" dirty="0">
                <a:latin typeface="Lato" panose="020F0502020204030203" pitchFamily="34" charset="0"/>
                <a:ea typeface="Lato" panose="020F0502020204030203" pitchFamily="34" charset="0"/>
                <a:cs typeface="Lato" panose="020F0502020204030203" pitchFamily="34" charset="0"/>
              </a:rPr>
              <a:t> to participation as everyone else?</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b="1" dirty="0">
                <a:latin typeface="Lato" panose="020F0502020204030203" pitchFamily="34" charset="0"/>
                <a:ea typeface="Lato" panose="020F0502020204030203" pitchFamily="34" charset="0"/>
                <a:cs typeface="Lato" panose="020F0502020204030203" pitchFamily="34" charset="0"/>
              </a:rPr>
              <a:t>Tips for accessibility:</a:t>
            </a:r>
          </a:p>
          <a:p>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B55ADACB-32B1-9EC9-9B90-3B36DB036813}"/>
              </a:ext>
            </a:extLst>
          </p:cNvPr>
          <p:cNvSpPr txBox="1"/>
          <p:nvPr/>
        </p:nvSpPr>
        <p:spPr>
          <a:xfrm>
            <a:off x="695325" y="3486150"/>
            <a:ext cx="5400675" cy="2831544"/>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Consider timing and location of presentation</a:t>
            </a:r>
          </a:p>
          <a:p>
            <a:pPr marL="800100" lvl="1"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If virtual, does your audience have </a:t>
            </a:r>
            <a:r>
              <a:rPr lang="en-US" sz="2000" dirty="0" err="1">
                <a:latin typeface="Lato" panose="020F0502020204030203" pitchFamily="34" charset="0"/>
                <a:ea typeface="Lato" panose="020F0502020204030203" pitchFamily="34" charset="0"/>
                <a:cs typeface="Lato" panose="020F0502020204030203" pitchFamily="34" charset="0"/>
              </a:rPr>
              <a:t>wifi</a:t>
            </a:r>
            <a:r>
              <a:rPr lang="en-US" sz="2000" dirty="0">
                <a:latin typeface="Lato" panose="020F0502020204030203" pitchFamily="34" charset="0"/>
                <a:ea typeface="Lato" panose="020F0502020204030203" pitchFamily="34" charset="0"/>
                <a:cs typeface="Lato" panose="020F0502020204030203" pitchFamily="34" charset="0"/>
              </a:rPr>
              <a:t> accessibility?</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Remove obstacles</a:t>
            </a:r>
          </a:p>
          <a:p>
            <a:pPr marL="800100" lvl="1"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If in person, are there any obstacles for physical mobility?</a:t>
            </a:r>
          </a:p>
          <a:p>
            <a:pPr marL="800100" lvl="1"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If virtual, closed captioning</a:t>
            </a:r>
          </a:p>
          <a:p>
            <a:endParaRPr lang="en-US" dirty="0"/>
          </a:p>
        </p:txBody>
      </p:sp>
      <p:sp>
        <p:nvSpPr>
          <p:cNvPr id="3" name="TextBox 2">
            <a:extLst>
              <a:ext uri="{FF2B5EF4-FFF2-40B4-BE49-F238E27FC236}">
                <a16:creationId xmlns:a16="http://schemas.microsoft.com/office/drawing/2014/main" id="{308416A1-B268-B468-1BE5-6FA774C10C2F}"/>
              </a:ext>
            </a:extLst>
          </p:cNvPr>
          <p:cNvSpPr txBox="1"/>
          <p:nvPr/>
        </p:nvSpPr>
        <p:spPr>
          <a:xfrm>
            <a:off x="6593251" y="3158680"/>
            <a:ext cx="5598749" cy="344709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Knowing what languages need to be available, providing interpretation services</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Speak loudly, clearly, and at an even pace</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Use large font</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Consider sharing materials beforehand</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Give clear instruction</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Activities that balance introvert and extrovert strengths</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Taking breaks</a:t>
            </a: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Providing food</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dirty="0"/>
          </a:p>
        </p:txBody>
      </p:sp>
    </p:spTree>
    <p:extLst>
      <p:ext uri="{BB962C8B-B14F-4D97-AF65-F5344CB8AC3E}">
        <p14:creationId xmlns:p14="http://schemas.microsoft.com/office/powerpoint/2010/main" val="927306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4A5CC5C-9B02-9A4B-1F34-63CB085B8792}"/>
              </a:ext>
            </a:extLst>
          </p:cNvPr>
          <p:cNvSpPr/>
          <p:nvPr/>
        </p:nvSpPr>
        <p:spPr>
          <a:xfrm>
            <a:off x="4880159" y="-2135923"/>
            <a:ext cx="13864280" cy="13864280"/>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3AA0F7-63E5-9AFB-1DC6-616ADD014BE7}"/>
              </a:ext>
            </a:extLst>
          </p:cNvPr>
          <p:cNvSpPr/>
          <p:nvPr/>
        </p:nvSpPr>
        <p:spPr>
          <a:xfrm>
            <a:off x="4611043" y="-2571981"/>
            <a:ext cx="14736396" cy="14736396"/>
          </a:xfrm>
          <a:prstGeom prst="ellipse">
            <a:avLst/>
          </a:prstGeom>
          <a:noFill/>
          <a:ln w="25400">
            <a:solidFill>
              <a:srgbClr val="008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1A278D-9EF9-4F38-D327-138F405294E8}"/>
              </a:ext>
            </a:extLst>
          </p:cNvPr>
          <p:cNvSpPr txBox="1"/>
          <p:nvPr/>
        </p:nvSpPr>
        <p:spPr>
          <a:xfrm>
            <a:off x="1303880" y="2220183"/>
            <a:ext cx="6309527" cy="2308324"/>
          </a:xfrm>
          <a:prstGeom prst="rect">
            <a:avLst/>
          </a:prstGeom>
          <a:noFill/>
        </p:spPr>
        <p:txBody>
          <a:bodyPr wrap="square" rtlCol="0">
            <a:spAutoFit/>
          </a:bodyPr>
          <a:lstStyle/>
          <a:p>
            <a:r>
              <a:rPr lang="en-US" sz="6000" b="1" dirty="0">
                <a:latin typeface="Lato Black" panose="020F0502020204030203" pitchFamily="34" charset="77"/>
              </a:rPr>
              <a:t>Break </a:t>
            </a:r>
          </a:p>
          <a:p>
            <a:r>
              <a:rPr lang="en-US" sz="6000" b="1" dirty="0">
                <a:latin typeface="Lato Black" panose="020F0502020204030203" pitchFamily="34" charset="77"/>
              </a:rPr>
              <a:t>Out</a:t>
            </a:r>
          </a:p>
          <a:p>
            <a:r>
              <a:rPr lang="en-US" sz="2400" i="1" dirty="0">
                <a:latin typeface="Lato Black" panose="020F0502020204030203" pitchFamily="34" charset="77"/>
              </a:rPr>
              <a:t>10 min </a:t>
            </a:r>
          </a:p>
        </p:txBody>
      </p:sp>
      <p:sp>
        <p:nvSpPr>
          <p:cNvPr id="2" name="TextBox 1">
            <a:extLst>
              <a:ext uri="{FF2B5EF4-FFF2-40B4-BE49-F238E27FC236}">
                <a16:creationId xmlns:a16="http://schemas.microsoft.com/office/drawing/2014/main" id="{69F72556-2C9F-E27C-D4C2-75C42F125AE2}"/>
              </a:ext>
            </a:extLst>
          </p:cNvPr>
          <p:cNvSpPr txBox="1"/>
          <p:nvPr/>
        </p:nvSpPr>
        <p:spPr>
          <a:xfrm>
            <a:off x="6762826" y="1268472"/>
            <a:ext cx="5613400" cy="4321055"/>
          </a:xfrm>
          <a:prstGeom prst="rect">
            <a:avLst/>
          </a:prstGeom>
          <a:noFill/>
        </p:spPr>
        <p:txBody>
          <a:bodyPr wrap="square" rtlCol="0">
            <a:spAutoFit/>
          </a:bodyPr>
          <a:lstStyle/>
          <a:p>
            <a:pPr marR="0" lvl="0">
              <a:lnSpc>
                <a:spcPct val="107000"/>
              </a:lnSpc>
              <a:spcBef>
                <a:spcPts val="0"/>
              </a:spcBef>
              <a:spcAft>
                <a:spcPts val="0"/>
              </a:spcAft>
            </a:pPr>
            <a:endParaRPr lang="en-US" sz="2400" dirty="0">
              <a:solidFill>
                <a:srgbClr val="008FE7"/>
              </a:solidFill>
              <a:effectLst/>
              <a:latin typeface="Lato Black" panose="020F0502020204030203" pitchFamily="34" charset="0"/>
              <a:ea typeface="Lato Black" panose="020F0502020204030203" pitchFamily="34" charset="0"/>
              <a:cs typeface="Lato Black" panose="020F0502020204030203"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solidFill>
                  <a:srgbClr val="008FE7"/>
                </a:solidFill>
                <a:latin typeface="Lato Black" panose="020F0502020204030203" pitchFamily="34" charset="0"/>
                <a:ea typeface="Lato Black" panose="020F0502020204030203" pitchFamily="34" charset="0"/>
                <a:cs typeface="Lato Black" panose="020F0502020204030203" pitchFamily="34" charset="0"/>
              </a:rPr>
              <a:t>What’s resonating for you on topics of connection, inclusion and accessibility?</a:t>
            </a:r>
          </a:p>
          <a:p>
            <a:pPr marR="0" lvl="0">
              <a:lnSpc>
                <a:spcPct val="107000"/>
              </a:lnSpc>
              <a:spcBef>
                <a:spcPts val="0"/>
              </a:spcBef>
              <a:spcAft>
                <a:spcPts val="0"/>
              </a:spcAft>
            </a:pPr>
            <a:endParaRPr lang="en-US" sz="2400" dirty="0">
              <a:solidFill>
                <a:srgbClr val="008FE7"/>
              </a:solidFill>
              <a:latin typeface="Lato Black" panose="020F0502020204030203" pitchFamily="34" charset="0"/>
              <a:ea typeface="Lato Black" panose="020F0502020204030203" pitchFamily="34" charset="0"/>
              <a:cs typeface="Lato Black" panose="020F0502020204030203"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solidFill>
                  <a:srgbClr val="008FE7"/>
                </a:solidFill>
                <a:latin typeface="Lato Black" panose="020F0502020204030203" pitchFamily="34" charset="0"/>
                <a:ea typeface="Lato Black" panose="020F0502020204030203" pitchFamily="34" charset="0"/>
                <a:cs typeface="Lato Black" panose="020F0502020204030203" pitchFamily="34" charset="0"/>
              </a:rPr>
              <a:t>Where do you want to continue the conversation with a small group?</a:t>
            </a:r>
          </a:p>
          <a:p>
            <a:pPr marR="0" lvl="0">
              <a:lnSpc>
                <a:spcPct val="107000"/>
              </a:lnSpc>
              <a:spcBef>
                <a:spcPts val="0"/>
              </a:spcBef>
              <a:spcAft>
                <a:spcPts val="0"/>
              </a:spcAft>
            </a:pPr>
            <a:endParaRPr lang="en-US" sz="2400" dirty="0">
              <a:solidFill>
                <a:srgbClr val="008FE7"/>
              </a:solidFill>
              <a:latin typeface="Lato Black" panose="020F0502020204030203" pitchFamily="34" charset="0"/>
              <a:ea typeface="Lato Black" panose="020F0502020204030203" pitchFamily="34" charset="0"/>
              <a:cs typeface="Lato Black" panose="020F0502020204030203"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solidFill>
                  <a:srgbClr val="008FE7"/>
                </a:solidFill>
                <a:latin typeface="Lato Black" panose="020F0502020204030203" pitchFamily="34" charset="0"/>
                <a:ea typeface="Lato Black" panose="020F0502020204030203" pitchFamily="34" charset="0"/>
                <a:cs typeface="Lato Black" panose="020F0502020204030203" pitchFamily="34" charset="0"/>
              </a:rPr>
              <a:t>What is one take away you have from our session today?</a:t>
            </a:r>
          </a:p>
          <a:p>
            <a:endParaRPr lang="en-US" dirty="0"/>
          </a:p>
        </p:txBody>
      </p:sp>
      <p:sp>
        <p:nvSpPr>
          <p:cNvPr id="4" name="TextBox 3">
            <a:extLst>
              <a:ext uri="{FF2B5EF4-FFF2-40B4-BE49-F238E27FC236}">
                <a16:creationId xmlns:a16="http://schemas.microsoft.com/office/drawing/2014/main" id="{96105DC0-7A99-0794-080E-4E9255DBC1FA}"/>
              </a:ext>
            </a:extLst>
          </p:cNvPr>
          <p:cNvSpPr txBox="1"/>
          <p:nvPr/>
        </p:nvSpPr>
        <p:spPr>
          <a:xfrm>
            <a:off x="0" y="5346700"/>
            <a:ext cx="4306243" cy="369332"/>
          </a:xfrm>
          <a:prstGeom prst="rect">
            <a:avLst/>
          </a:prstGeom>
          <a:noFill/>
        </p:spPr>
        <p:txBody>
          <a:bodyPr wrap="square" rtlCol="0">
            <a:spAutoFit/>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7889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112BFA8-AC78-B5D4-C626-F2702F978E20}"/>
              </a:ext>
            </a:extLst>
          </p:cNvPr>
          <p:cNvSpPr/>
          <p:nvPr/>
        </p:nvSpPr>
        <p:spPr>
          <a:xfrm>
            <a:off x="7918315" y="2101335"/>
            <a:ext cx="3774332" cy="3789563"/>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1991162" y="567209"/>
            <a:ext cx="8209676" cy="1200329"/>
          </a:xfrm>
          <a:prstGeom prst="rect">
            <a:avLst/>
          </a:prstGeom>
          <a:noFill/>
        </p:spPr>
        <p:txBody>
          <a:bodyPr wrap="square" rtlCol="0">
            <a:spAutoFit/>
          </a:bodyPr>
          <a:lstStyle/>
          <a:p>
            <a:pPr algn="ctr"/>
            <a:r>
              <a:rPr lang="en-US" sz="7200" b="1" dirty="0">
                <a:latin typeface="Lato Black" panose="020F0502020204030203" pitchFamily="34" charset="77"/>
              </a:rPr>
              <a:t>Closing</a:t>
            </a:r>
          </a:p>
        </p:txBody>
      </p:sp>
      <p:sp>
        <p:nvSpPr>
          <p:cNvPr id="14" name="TextBox 13">
            <a:extLst>
              <a:ext uri="{FF2B5EF4-FFF2-40B4-BE49-F238E27FC236}">
                <a16:creationId xmlns:a16="http://schemas.microsoft.com/office/drawing/2014/main" id="{5BA5750B-92FB-D8E6-A6D7-9727DEF4727A}"/>
              </a:ext>
            </a:extLst>
          </p:cNvPr>
          <p:cNvSpPr txBox="1"/>
          <p:nvPr/>
        </p:nvSpPr>
        <p:spPr>
          <a:xfrm>
            <a:off x="745069" y="1911120"/>
            <a:ext cx="7462760" cy="5293757"/>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Share out</a:t>
            </a:r>
            <a:r>
              <a:rPr lang="en-US" sz="2400" dirty="0">
                <a:latin typeface="Lato" panose="020F0502020204030203" pitchFamily="34" charset="0"/>
                <a:ea typeface="Lato" panose="020F0502020204030203" pitchFamily="34" charset="0"/>
                <a:cs typeface="Lato" panose="020F0502020204030203" pitchFamily="34" charset="0"/>
              </a:rPr>
              <a:t> – what did your small group discuss that could benefit the whole group?</a:t>
            </a:r>
          </a:p>
          <a:p>
            <a:pPr marL="342900" indent="-342900">
              <a:buFont typeface="Arial" panose="020B0604020202020204" pitchFamily="34" charset="0"/>
              <a:buChar char="•"/>
            </a:pP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Practice</a:t>
            </a:r>
            <a:r>
              <a:rPr lang="en-US" sz="2400" dirty="0">
                <a:latin typeface="Lato" panose="020F0502020204030203" pitchFamily="34" charset="0"/>
                <a:ea typeface="Lato" panose="020F0502020204030203" pitchFamily="34" charset="0"/>
                <a:cs typeface="Lato" panose="020F0502020204030203" pitchFamily="34" charset="0"/>
              </a:rPr>
              <a:t> - Lead a grounding – in activity at an upcoming meeting. </a:t>
            </a:r>
            <a:endParaRPr lang="en-US" sz="2400" i="0" dirty="0">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b="1" dirty="0">
                <a:solidFill>
                  <a:srgbClr val="008FE7"/>
                </a:solidFill>
                <a:latin typeface="Lato" panose="020F0502020204030203" pitchFamily="34" charset="0"/>
                <a:ea typeface="Lato" panose="020F0502020204030203" pitchFamily="34" charset="0"/>
                <a:cs typeface="Lato" panose="020F0502020204030203" pitchFamily="34" charset="0"/>
              </a:rPr>
              <a:t>Join us for Session 3!</a:t>
            </a:r>
          </a:p>
          <a:p>
            <a:pPr marL="800100" lvl="1" indent="-342900">
              <a:buFont typeface="Arial" panose="020B0604020202020204" pitchFamily="34" charset="0"/>
              <a:buChar char="•"/>
            </a:pPr>
            <a:r>
              <a:rPr lang="en-US" sz="2400" b="1" dirty="0">
                <a:solidFill>
                  <a:srgbClr val="008FE7"/>
                </a:solidFill>
                <a:latin typeface="Lato" panose="020F0502020204030203" pitchFamily="34" charset="0"/>
                <a:ea typeface="Lato" panose="020F0502020204030203" pitchFamily="34" charset="0"/>
                <a:cs typeface="Lato" panose="020F0502020204030203" pitchFamily="34" charset="0"/>
              </a:rPr>
              <a:t>Topic</a:t>
            </a:r>
            <a:r>
              <a:rPr lang="en-US" sz="2400" dirty="0">
                <a:latin typeface="Lato" panose="020F0502020204030203" pitchFamily="34" charset="0"/>
                <a:ea typeface="Lato" panose="020F0502020204030203" pitchFamily="34" charset="0"/>
                <a:cs typeface="Lato" panose="020F0502020204030203" pitchFamily="34" charset="0"/>
              </a:rPr>
              <a:t>: Time management, and managing ambiguity or conflict while facilitating</a:t>
            </a:r>
          </a:p>
          <a:p>
            <a:pPr marL="800100" lvl="1" indent="-342900">
              <a:buFont typeface="Arial" panose="020B0604020202020204" pitchFamily="34" charset="0"/>
              <a:buChar char="•"/>
            </a:pPr>
            <a:r>
              <a:rPr lang="en-US" sz="2400" b="1" dirty="0">
                <a:solidFill>
                  <a:srgbClr val="008FE7"/>
                </a:solidFill>
                <a:latin typeface="Lato" panose="020F0502020204030203" pitchFamily="34" charset="0"/>
                <a:ea typeface="Lato" panose="020F0502020204030203" pitchFamily="34" charset="0"/>
                <a:cs typeface="Lato" panose="020F0502020204030203" pitchFamily="34" charset="0"/>
              </a:rPr>
              <a:t>Date</a:t>
            </a:r>
            <a:r>
              <a:rPr lang="en-US" sz="2400" dirty="0">
                <a:latin typeface="Lato" panose="020F0502020204030203" pitchFamily="34" charset="0"/>
                <a:ea typeface="Lato" panose="020F0502020204030203" pitchFamily="34" charset="0"/>
                <a:cs typeface="Lato" panose="020F0502020204030203" pitchFamily="34" charset="0"/>
              </a:rPr>
              <a:t>: August 22nd 10am – 12pm</a:t>
            </a:r>
          </a:p>
          <a:p>
            <a:pPr marL="342900" indent="-342900">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How to be in touch</a:t>
            </a:r>
          </a:p>
          <a:p>
            <a:pPr marL="800100" lvl="1"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Slack</a:t>
            </a:r>
          </a:p>
          <a:p>
            <a:pPr marL="800100" lvl="1"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Survey - Let us know how today’s session went</a:t>
            </a:r>
          </a:p>
          <a:p>
            <a:pPr marL="800100" lvl="1"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Email: kidawson</a:t>
            </a:r>
            <a:r>
              <a:rPr lang="en-US" sz="2400" dirty="0">
                <a:latin typeface="Lato" panose="020F0502020204030203" pitchFamily="34" charset="0"/>
                <a:ea typeface="Lato" panose="020F0502020204030203" pitchFamily="34" charset="0"/>
                <a:cs typeface="Lato" panose="020F0502020204030203" pitchFamily="34" charset="0"/>
              </a:rPr>
              <a:t>@kingcounty.gov</a:t>
            </a:r>
            <a:endParaRPr lang="en-US" sz="2400" i="0" dirty="0">
              <a:effectLst/>
              <a:latin typeface="Lato" panose="020F0502020204030203" pitchFamily="34" charset="0"/>
              <a:ea typeface="Lato" panose="020F0502020204030203" pitchFamily="34" charset="0"/>
              <a:cs typeface="Lato" panose="020F0502020204030203" pitchFamily="34" charset="0"/>
            </a:endParaRPr>
          </a:p>
          <a:p>
            <a:endParaRPr lang="en-US" sz="3200" dirty="0"/>
          </a:p>
        </p:txBody>
      </p:sp>
      <p:pic>
        <p:nvPicPr>
          <p:cNvPr id="1026" name="Picture 2">
            <a:extLst>
              <a:ext uri="{FF2B5EF4-FFF2-40B4-BE49-F238E27FC236}">
                <a16:creationId xmlns:a16="http://schemas.microsoft.com/office/drawing/2014/main" id="{3BB92AE6-2FDF-D1DD-B84F-5C753C70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983" y="2906619"/>
            <a:ext cx="2178996" cy="217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4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4125E9-9FAC-AB97-21D4-1342E19068ED}"/>
              </a:ext>
            </a:extLst>
          </p:cNvPr>
          <p:cNvSpPr/>
          <p:nvPr/>
        </p:nvSpPr>
        <p:spPr>
          <a:xfrm>
            <a:off x="5424615" y="360858"/>
            <a:ext cx="6462909" cy="6136284"/>
          </a:xfrm>
          <a:prstGeom prst="roundRect">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304476" y="1669249"/>
            <a:ext cx="4868694" cy="1938992"/>
          </a:xfrm>
          <a:prstGeom prst="rect">
            <a:avLst/>
          </a:prstGeom>
          <a:noFill/>
        </p:spPr>
        <p:txBody>
          <a:bodyPr wrap="square" rtlCol="0">
            <a:spAutoFit/>
          </a:bodyPr>
          <a:lstStyle/>
          <a:p>
            <a:pPr algn="ctr"/>
            <a:r>
              <a:rPr lang="en-US" sz="6000" b="1" dirty="0">
                <a:latin typeface="Lato Black" panose="020F0502020204030203" pitchFamily="34" charset="77"/>
              </a:rPr>
              <a:t>Practice </a:t>
            </a:r>
          </a:p>
          <a:p>
            <a:pPr algn="ctr"/>
            <a:r>
              <a:rPr lang="en-US" sz="6000" b="1" dirty="0">
                <a:latin typeface="Lato Black" panose="020F0502020204030203" pitchFamily="34" charset="77"/>
              </a:rPr>
              <a:t>opportunity</a:t>
            </a:r>
          </a:p>
        </p:txBody>
      </p:sp>
      <p:sp>
        <p:nvSpPr>
          <p:cNvPr id="14" name="TextBox 13">
            <a:extLst>
              <a:ext uri="{FF2B5EF4-FFF2-40B4-BE49-F238E27FC236}">
                <a16:creationId xmlns:a16="http://schemas.microsoft.com/office/drawing/2014/main" id="{5BA5750B-92FB-D8E6-A6D7-9727DEF4727A}"/>
              </a:ext>
            </a:extLst>
          </p:cNvPr>
          <p:cNvSpPr txBox="1"/>
          <p:nvPr/>
        </p:nvSpPr>
        <p:spPr>
          <a:xfrm>
            <a:off x="5875006" y="1948531"/>
            <a:ext cx="5783094" cy="4031873"/>
          </a:xfrm>
          <a:prstGeom prst="rect">
            <a:avLst/>
          </a:prstGeom>
          <a:noFill/>
        </p:spPr>
        <p:txBody>
          <a:bodyPr wrap="square" rtlCol="0">
            <a:spAutoFit/>
          </a:bodyPr>
          <a:lstStyle/>
          <a:p>
            <a:pPr marL="0" indent="0">
              <a:buNone/>
            </a:pPr>
            <a:r>
              <a:rPr lang="en-US" sz="2400" dirty="0">
                <a:latin typeface="Lato" panose="020F0502020204030203" pitchFamily="34" charset="0"/>
                <a:ea typeface="Lato" panose="020F0502020204030203" pitchFamily="34" charset="0"/>
                <a:cs typeface="Lato" panose="020F0502020204030203" pitchFamily="34" charset="0"/>
              </a:rPr>
              <a:t>Revisit some of the ideas we generated on </a:t>
            </a:r>
            <a:r>
              <a:rPr lang="en-US" sz="2400" dirty="0">
                <a:latin typeface="Lato" panose="020F0502020204030203" pitchFamily="34" charset="0"/>
                <a:ea typeface="Lato" panose="020F0502020204030203" pitchFamily="34" charset="0"/>
                <a:cs typeface="Lato" panose="020F0502020204030203" pitchFamily="34" charset="0"/>
                <a:hlinkClick r:id="rId3"/>
              </a:rPr>
              <a:t>JAM board</a:t>
            </a:r>
            <a:r>
              <a:rPr lang="en-US" sz="2400" dirty="0">
                <a:latin typeface="Lato" panose="020F0502020204030203" pitchFamily="34" charset="0"/>
                <a:ea typeface="Lato" panose="020F0502020204030203" pitchFamily="34" charset="0"/>
                <a:cs typeface="Lato" panose="020F0502020204030203" pitchFamily="34" charset="0"/>
              </a:rPr>
              <a:t>.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Pick one to lead a grounding-in activity at an upcoming meeting.</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Come back for Session 3, to let us know how it goes!</a:t>
            </a:r>
          </a:p>
          <a:p>
            <a:endParaRPr lang="en-US" sz="3200" dirty="0"/>
          </a:p>
          <a:p>
            <a:endParaRPr lang="en-US" sz="3200" dirty="0"/>
          </a:p>
        </p:txBody>
      </p:sp>
      <p:pic>
        <p:nvPicPr>
          <p:cNvPr id="21506" name="Picture 2">
            <a:extLst>
              <a:ext uri="{FF2B5EF4-FFF2-40B4-BE49-F238E27FC236}">
                <a16:creationId xmlns:a16="http://schemas.microsoft.com/office/drawing/2014/main" id="{1A6EA599-FDBF-E77A-DB64-4B7C93B6D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171" y="3872135"/>
            <a:ext cx="2123303" cy="212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33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4125E9-9FAC-AB97-21D4-1342E19068ED}"/>
              </a:ext>
            </a:extLst>
          </p:cNvPr>
          <p:cNvSpPr/>
          <p:nvPr/>
        </p:nvSpPr>
        <p:spPr>
          <a:xfrm>
            <a:off x="380676" y="3073599"/>
            <a:ext cx="11583048" cy="3109913"/>
          </a:xfrm>
          <a:prstGeom prst="roundRect">
            <a:avLst/>
          </a:prstGeom>
          <a:solidFill>
            <a:srgbClr val="03CD98"/>
          </a:solidFill>
          <a:ln>
            <a:solidFill>
              <a:srgbClr val="03C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BA5750B-92FB-D8E6-A6D7-9727DEF4727A}"/>
              </a:ext>
            </a:extLst>
          </p:cNvPr>
          <p:cNvSpPr txBox="1"/>
          <p:nvPr/>
        </p:nvSpPr>
        <p:spPr>
          <a:xfrm>
            <a:off x="817253" y="3155500"/>
            <a:ext cx="11070271" cy="3170099"/>
          </a:xfrm>
          <a:prstGeom prst="rect">
            <a:avLst/>
          </a:prstGeom>
          <a:noFill/>
        </p:spPr>
        <p:txBody>
          <a:bodyPr wrap="square" rtlCol="0">
            <a:spAutoFit/>
          </a:bodyPr>
          <a:lstStyle/>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400" b="0" i="0" dirty="0">
                <a:solidFill>
                  <a:srgbClr val="000000"/>
                </a:solidFill>
                <a:effectLst/>
                <a:latin typeface="Calibri" panose="020F0502020204030204" pitchFamily="34" charset="0"/>
              </a:rPr>
              <a:t>For folks wanting to stay connected and share their experience between sessions, I've put together a </a:t>
            </a:r>
            <a:r>
              <a:rPr lang="en-US" sz="2400" b="0" i="0" dirty="0">
                <a:effectLst/>
                <a:latin typeface="Calibri" panose="020F0502020204030204" pitchFamily="34" charset="0"/>
                <a:hlinkClick r:id="rId3" tooltip="https://join.slack.com/t/chwcare/shared_invite/zt-2009aa1gn-qZUZl0Xf2BO1KKsSL5lmuQ"/>
              </a:rPr>
              <a:t>Slack channel </a:t>
            </a:r>
            <a:r>
              <a:rPr lang="en-US" sz="2400" b="0" i="0" dirty="0">
                <a:solidFill>
                  <a:srgbClr val="000000"/>
                </a:solidFill>
                <a:effectLst/>
                <a:latin typeface="Calibri" panose="020F0502020204030204" pitchFamily="34" charset="0"/>
              </a:rPr>
              <a:t>here! You'll need to use an email account to sign-up (free), but once you're in you can chat message fellow CHWs, share experiences with agenda-setting on the discussion board, and build community. </a:t>
            </a:r>
          </a:p>
          <a:p>
            <a:pPr marL="0" indent="0">
              <a:buNone/>
            </a:pPr>
            <a:endParaRPr lang="en-US" sz="2400" b="0" i="0" dirty="0">
              <a:solidFill>
                <a:srgbClr val="000000"/>
              </a:solidFill>
              <a:effectLst/>
              <a:latin typeface="Calibri" panose="020F0502020204030204" pitchFamily="34" charset="0"/>
            </a:endParaRPr>
          </a:p>
          <a:p>
            <a:pPr marL="0" indent="0">
              <a:buNone/>
            </a:pPr>
            <a:r>
              <a:rPr lang="en-US" sz="2400" dirty="0">
                <a:solidFill>
                  <a:srgbClr val="000000"/>
                </a:solidFill>
                <a:latin typeface="Calibri" panose="020F0502020204030204" pitchFamily="34" charset="0"/>
              </a:rPr>
              <a:t>I’ll hang back after this meeting if folks have questions about Slack. </a:t>
            </a:r>
            <a:endParaRPr lang="en-US" sz="3200" dirty="0"/>
          </a:p>
          <a:p>
            <a:endParaRPr lang="en-US" sz="3200" dirty="0"/>
          </a:p>
        </p:txBody>
      </p:sp>
      <p:pic>
        <p:nvPicPr>
          <p:cNvPr id="1026" name="Picture 2" descr="Slack - zeroheight">
            <a:extLst>
              <a:ext uri="{FF2B5EF4-FFF2-40B4-BE49-F238E27FC236}">
                <a16:creationId xmlns:a16="http://schemas.microsoft.com/office/drawing/2014/main" id="{E46265D3-3759-FD03-C662-50D4FE4FA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24859"/>
            <a:ext cx="5421086" cy="138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0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112BFA8-AC78-B5D4-C626-F2702F978E20}"/>
              </a:ext>
            </a:extLst>
          </p:cNvPr>
          <p:cNvSpPr/>
          <p:nvPr/>
        </p:nvSpPr>
        <p:spPr>
          <a:xfrm>
            <a:off x="6665911" y="1669566"/>
            <a:ext cx="3774332" cy="3789563"/>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1991162" y="567209"/>
            <a:ext cx="8209676" cy="1200329"/>
          </a:xfrm>
          <a:prstGeom prst="rect">
            <a:avLst/>
          </a:prstGeom>
          <a:noFill/>
        </p:spPr>
        <p:txBody>
          <a:bodyPr wrap="square" rtlCol="0">
            <a:spAutoFit/>
          </a:bodyPr>
          <a:lstStyle/>
          <a:p>
            <a:pPr algn="ctr"/>
            <a:r>
              <a:rPr lang="en-US" sz="7200" b="1" dirty="0">
                <a:latin typeface="Lato Black" panose="020F0502020204030203" pitchFamily="34" charset="77"/>
              </a:rPr>
              <a:t>Thank you</a:t>
            </a:r>
          </a:p>
        </p:txBody>
      </p:sp>
      <p:sp>
        <p:nvSpPr>
          <p:cNvPr id="14" name="TextBox 13">
            <a:extLst>
              <a:ext uri="{FF2B5EF4-FFF2-40B4-BE49-F238E27FC236}">
                <a16:creationId xmlns:a16="http://schemas.microsoft.com/office/drawing/2014/main" id="{5BA5750B-92FB-D8E6-A6D7-9727DEF4727A}"/>
              </a:ext>
            </a:extLst>
          </p:cNvPr>
          <p:cNvSpPr txBox="1"/>
          <p:nvPr/>
        </p:nvSpPr>
        <p:spPr>
          <a:xfrm>
            <a:off x="2837753" y="2269222"/>
            <a:ext cx="6038121" cy="4647426"/>
          </a:xfrm>
          <a:prstGeom prst="rect">
            <a:avLst/>
          </a:prstGeom>
          <a:noFill/>
        </p:spPr>
        <p:txBody>
          <a:bodyPr wrap="square" rtlCol="0">
            <a:spAutoFit/>
          </a:bodyPr>
          <a:lstStyle/>
          <a:p>
            <a:pPr lvl="1"/>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lgn="ctr"/>
            <a:endParaRPr lang="en-US" sz="2400" i="0" dirty="0">
              <a:effectLst/>
              <a:latin typeface="Lato" panose="020F0502020204030203" pitchFamily="34" charset="0"/>
              <a:ea typeface="Lato" panose="020F0502020204030203" pitchFamily="34" charset="0"/>
              <a:cs typeface="Lato" panose="020F0502020204030203" pitchFamily="34" charset="0"/>
            </a:endParaRPr>
          </a:p>
          <a:p>
            <a:pPr lvl="1" algn="ctr"/>
            <a:r>
              <a:rPr lang="en-US" sz="2400" dirty="0">
                <a:latin typeface="Lato" panose="020F0502020204030203" pitchFamily="34" charset="0"/>
                <a:ea typeface="Lato" panose="020F0502020204030203" pitchFamily="34" charset="0"/>
                <a:cs typeface="Lato" panose="020F0502020204030203" pitchFamily="34" charset="0"/>
              </a:rPr>
              <a:t>     </a:t>
            </a:r>
            <a:r>
              <a:rPr lang="en-US" sz="2400" i="0" dirty="0">
                <a:effectLst/>
                <a:latin typeface="Lato" panose="020F0502020204030203" pitchFamily="34" charset="0"/>
                <a:ea typeface="Lato" panose="020F0502020204030203" pitchFamily="34" charset="0"/>
                <a:cs typeface="Lato" panose="020F0502020204030203" pitchFamily="34" charset="0"/>
              </a:rPr>
              <a:t>Email: kidawson</a:t>
            </a:r>
            <a:r>
              <a:rPr lang="en-US" sz="2400" dirty="0">
                <a:latin typeface="Lato" panose="020F0502020204030203" pitchFamily="34" charset="0"/>
                <a:ea typeface="Lato" panose="020F0502020204030203" pitchFamily="34" charset="0"/>
                <a:cs typeface="Lato" panose="020F0502020204030203" pitchFamily="34" charset="0"/>
              </a:rPr>
              <a:t>@kingcounty.gov</a:t>
            </a:r>
            <a:endParaRPr lang="en-US" sz="2400" i="0" dirty="0">
              <a:effectLst/>
              <a:latin typeface="Lato" panose="020F0502020204030203" pitchFamily="34" charset="0"/>
              <a:ea typeface="Lato" panose="020F0502020204030203" pitchFamily="34" charset="0"/>
              <a:cs typeface="Lato" panose="020F0502020204030203" pitchFamily="34" charset="0"/>
            </a:endParaRPr>
          </a:p>
          <a:p>
            <a:endParaRPr lang="en-US" sz="3200" dirty="0"/>
          </a:p>
        </p:txBody>
      </p:sp>
      <p:pic>
        <p:nvPicPr>
          <p:cNvPr id="1026" name="Picture 2">
            <a:extLst>
              <a:ext uri="{FF2B5EF4-FFF2-40B4-BE49-F238E27FC236}">
                <a16:creationId xmlns:a16="http://schemas.microsoft.com/office/drawing/2014/main" id="{3BB92AE6-2FDF-D1DD-B84F-5C753C70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176" y="2396885"/>
            <a:ext cx="2178996" cy="21789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5E47A09-8E3B-79BF-5D98-ACC290431D48}"/>
              </a:ext>
            </a:extLst>
          </p:cNvPr>
          <p:cNvSpPr/>
          <p:nvPr/>
        </p:nvSpPr>
        <p:spPr>
          <a:xfrm>
            <a:off x="409154" y="2188029"/>
            <a:ext cx="5715324" cy="3031160"/>
          </a:xfrm>
          <a:prstGeom prst="roundRect">
            <a:avLst/>
          </a:prstGeom>
          <a:solidFill>
            <a:srgbClr val="03CD98"/>
          </a:solidFill>
          <a:ln>
            <a:solidFill>
              <a:srgbClr val="03C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rPr>
              <a:t>After you exit today’s Zoom meeting, a survey will automatically pop up to ask you about how today went for you!</a:t>
            </a:r>
          </a:p>
          <a:p>
            <a:pPr algn="ctr"/>
            <a:endParaRPr lang="en-US" sz="2400" dirty="0">
              <a:solidFill>
                <a:srgbClr val="000000"/>
              </a:solidFill>
              <a:latin typeface="Calibri" panose="020F0502020204030204" pitchFamily="34" charset="0"/>
            </a:endParaRPr>
          </a:p>
          <a:p>
            <a:pPr algn="ctr"/>
            <a:r>
              <a:rPr lang="en-US" sz="2400" dirty="0">
                <a:solidFill>
                  <a:srgbClr val="000000"/>
                </a:solidFill>
                <a:latin typeface="Calibri" panose="020F0502020204030204" pitchFamily="34" charset="0"/>
              </a:rPr>
              <a:t>This feedback helps us improve and generate new ideas for the next session!</a:t>
            </a:r>
          </a:p>
        </p:txBody>
      </p:sp>
    </p:spTree>
    <p:extLst>
      <p:ext uri="{BB962C8B-B14F-4D97-AF65-F5344CB8AC3E}">
        <p14:creationId xmlns:p14="http://schemas.microsoft.com/office/powerpoint/2010/main" val="258825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4125E9-9FAC-AB97-21D4-1342E19068ED}"/>
              </a:ext>
            </a:extLst>
          </p:cNvPr>
          <p:cNvSpPr/>
          <p:nvPr/>
        </p:nvSpPr>
        <p:spPr>
          <a:xfrm>
            <a:off x="304475" y="360858"/>
            <a:ext cx="6612648" cy="6136284"/>
          </a:xfrm>
          <a:prstGeom prst="roundRect">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1532106" y="1967061"/>
            <a:ext cx="4868694" cy="2862322"/>
          </a:xfrm>
          <a:prstGeom prst="rect">
            <a:avLst/>
          </a:prstGeom>
          <a:noFill/>
        </p:spPr>
        <p:txBody>
          <a:bodyPr wrap="square" rtlCol="0">
            <a:spAutoFit/>
          </a:bodyPr>
          <a:lstStyle/>
          <a:p>
            <a:r>
              <a:rPr lang="en-US" sz="6000" b="1" dirty="0">
                <a:latin typeface="Lato Black" panose="020F0502020204030203" pitchFamily="34" charset="77"/>
              </a:rPr>
              <a:t>What brings us together today…</a:t>
            </a:r>
          </a:p>
        </p:txBody>
      </p:sp>
      <p:sp>
        <p:nvSpPr>
          <p:cNvPr id="14" name="TextBox 13">
            <a:extLst>
              <a:ext uri="{FF2B5EF4-FFF2-40B4-BE49-F238E27FC236}">
                <a16:creationId xmlns:a16="http://schemas.microsoft.com/office/drawing/2014/main" id="{5BA5750B-92FB-D8E6-A6D7-9727DEF4727A}"/>
              </a:ext>
            </a:extLst>
          </p:cNvPr>
          <p:cNvSpPr txBox="1"/>
          <p:nvPr/>
        </p:nvSpPr>
        <p:spPr>
          <a:xfrm>
            <a:off x="7679448" y="1367135"/>
            <a:ext cx="4208077" cy="2800767"/>
          </a:xfrm>
          <a:prstGeom prst="rect">
            <a:avLst/>
          </a:prstGeom>
          <a:noFill/>
        </p:spPr>
        <p:txBody>
          <a:bodyPr wrap="square" rtlCol="0">
            <a:spAutoFit/>
          </a:bodyPr>
          <a:lstStyle/>
          <a:p>
            <a:pPr marL="0" indent="0">
              <a:buNone/>
            </a:pPr>
            <a:r>
              <a:rPr lang="en-US" sz="3600" dirty="0">
                <a:latin typeface="Lato" panose="020F0502020204030203" pitchFamily="34" charset="0"/>
                <a:ea typeface="Lato" panose="020F0502020204030203" pitchFamily="34" charset="0"/>
                <a:cs typeface="Lato" panose="020F0502020204030203" pitchFamily="34" charset="0"/>
              </a:rPr>
              <a:t>Collectively improving our presentation and facilitation skills</a:t>
            </a:r>
          </a:p>
          <a:p>
            <a:endParaRPr lang="en-US" sz="3200" dirty="0"/>
          </a:p>
        </p:txBody>
      </p:sp>
      <p:pic>
        <p:nvPicPr>
          <p:cNvPr id="4098" name="Picture 2">
            <a:extLst>
              <a:ext uri="{FF2B5EF4-FFF2-40B4-BE49-F238E27FC236}">
                <a16:creationId xmlns:a16="http://schemas.microsoft.com/office/drawing/2014/main" id="{AC720D1A-7CF6-4661-F47B-487AACC42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57" y="4167902"/>
            <a:ext cx="1976336" cy="197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8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EEE14-F15A-2E87-565B-0E06B65D198F}"/>
              </a:ext>
            </a:extLst>
          </p:cNvPr>
          <p:cNvSpPr txBox="1"/>
          <p:nvPr/>
        </p:nvSpPr>
        <p:spPr>
          <a:xfrm>
            <a:off x="2448737" y="459220"/>
            <a:ext cx="8854803" cy="1015663"/>
          </a:xfrm>
          <a:prstGeom prst="rect">
            <a:avLst/>
          </a:prstGeom>
          <a:noFill/>
        </p:spPr>
        <p:txBody>
          <a:bodyPr wrap="square" rtlCol="0">
            <a:spAutoFit/>
          </a:bodyPr>
          <a:lstStyle/>
          <a:p>
            <a:r>
              <a:rPr lang="en-US" sz="6000" b="1" dirty="0">
                <a:latin typeface="Lato Black" panose="020F0502020204030203" pitchFamily="34" charset="77"/>
              </a:rPr>
              <a:t>Our learning program</a:t>
            </a:r>
          </a:p>
        </p:txBody>
      </p:sp>
      <p:sp>
        <p:nvSpPr>
          <p:cNvPr id="3" name="TextBox 2">
            <a:extLst>
              <a:ext uri="{FF2B5EF4-FFF2-40B4-BE49-F238E27FC236}">
                <a16:creationId xmlns:a16="http://schemas.microsoft.com/office/drawing/2014/main" id="{87153099-5F74-E4F5-1441-2EADD497B611}"/>
              </a:ext>
            </a:extLst>
          </p:cNvPr>
          <p:cNvSpPr txBox="1"/>
          <p:nvPr/>
        </p:nvSpPr>
        <p:spPr>
          <a:xfrm>
            <a:off x="619937" y="1600598"/>
            <a:ext cx="1122835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to expect</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Broader goal: Build confidence and excitement for facilitating &amp; presenting!</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Goals by session:</a:t>
            </a:r>
          </a:p>
        </p:txBody>
      </p:sp>
      <p:sp>
        <p:nvSpPr>
          <p:cNvPr id="6" name="Oval 5">
            <a:extLst>
              <a:ext uri="{FF2B5EF4-FFF2-40B4-BE49-F238E27FC236}">
                <a16:creationId xmlns:a16="http://schemas.microsoft.com/office/drawing/2014/main" id="{F3A0ED9A-1841-2770-3E14-7C5080EB2180}"/>
              </a:ext>
            </a:extLst>
          </p:cNvPr>
          <p:cNvSpPr/>
          <p:nvPr/>
        </p:nvSpPr>
        <p:spPr>
          <a:xfrm>
            <a:off x="4187302" y="2950820"/>
            <a:ext cx="3817395" cy="3705600"/>
          </a:xfrm>
          <a:prstGeom prst="ellipse">
            <a:avLst/>
          </a:prstGeom>
          <a:solidFill>
            <a:srgbClr val="F3A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Session 2:</a:t>
            </a:r>
          </a:p>
          <a:p>
            <a:pPr algn="ctr"/>
            <a:r>
              <a:rPr lang="en-US" sz="1800" dirty="0">
                <a:solidFill>
                  <a:schemeClr val="tx1"/>
                </a:solidFill>
              </a:rPr>
              <a:t>Examining </a:t>
            </a:r>
            <a:r>
              <a:rPr lang="en-US" dirty="0">
                <a:solidFill>
                  <a:schemeClr val="tx1"/>
                </a:solidFill>
              </a:rPr>
              <a:t>Zoom etiquette</a:t>
            </a:r>
            <a:r>
              <a:rPr lang="en-US" sz="1800" dirty="0">
                <a:solidFill>
                  <a:schemeClr val="tx1"/>
                </a:solidFill>
              </a:rPr>
              <a:t>, and building inclusive &amp; accessible spaces</a:t>
            </a:r>
          </a:p>
          <a:p>
            <a:pPr algn="ctr"/>
            <a:endParaRPr lang="en-US" sz="1800" dirty="0">
              <a:solidFill>
                <a:schemeClr val="tx1"/>
              </a:solidFill>
            </a:endParaRPr>
          </a:p>
          <a:p>
            <a:pPr algn="ctr"/>
            <a:endParaRPr lang="en-US" sz="1800" dirty="0">
              <a:solidFill>
                <a:schemeClr val="tx1"/>
              </a:solidFill>
            </a:endParaRPr>
          </a:p>
          <a:p>
            <a:pPr algn="ctr"/>
            <a:r>
              <a:rPr lang="en-US" sz="2400" i="1" dirty="0">
                <a:solidFill>
                  <a:schemeClr val="tx1"/>
                </a:solidFill>
              </a:rPr>
              <a:t>August 8</a:t>
            </a:r>
            <a:r>
              <a:rPr lang="en-US" sz="2400" i="1" baseline="30000" dirty="0">
                <a:solidFill>
                  <a:schemeClr val="tx1"/>
                </a:solidFill>
              </a:rPr>
              <a:t>th</a:t>
            </a:r>
            <a:r>
              <a:rPr lang="en-US" sz="2400" i="1" dirty="0">
                <a:solidFill>
                  <a:schemeClr val="tx1"/>
                </a:solidFill>
              </a:rPr>
              <a:t> (Today!)</a:t>
            </a:r>
          </a:p>
        </p:txBody>
      </p:sp>
      <p:sp>
        <p:nvSpPr>
          <p:cNvPr id="7" name="Oval 6">
            <a:extLst>
              <a:ext uri="{FF2B5EF4-FFF2-40B4-BE49-F238E27FC236}">
                <a16:creationId xmlns:a16="http://schemas.microsoft.com/office/drawing/2014/main" id="{F216BCFC-00E1-5F2B-42A7-E2D3142C24CA}"/>
              </a:ext>
            </a:extLst>
          </p:cNvPr>
          <p:cNvSpPr/>
          <p:nvPr/>
        </p:nvSpPr>
        <p:spPr>
          <a:xfrm>
            <a:off x="8203661" y="2926643"/>
            <a:ext cx="3817395" cy="3705600"/>
          </a:xfrm>
          <a:prstGeom prst="ellipse">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Session 3:</a:t>
            </a:r>
          </a:p>
          <a:p>
            <a:pPr algn="ctr"/>
            <a:r>
              <a:rPr lang="en-US" sz="1800" dirty="0">
                <a:solidFill>
                  <a:schemeClr val="tx1"/>
                </a:solidFill>
              </a:rPr>
              <a:t>Time management, and managing ambiguity or conflict while facilitating</a:t>
            </a:r>
          </a:p>
          <a:p>
            <a:pPr algn="ctr"/>
            <a:endParaRPr lang="en-US" sz="1800" dirty="0">
              <a:solidFill>
                <a:schemeClr val="tx1"/>
              </a:solidFill>
            </a:endParaRPr>
          </a:p>
          <a:p>
            <a:pPr algn="ctr"/>
            <a:r>
              <a:rPr lang="en-US" sz="2400" i="1" dirty="0">
                <a:solidFill>
                  <a:schemeClr val="tx1"/>
                </a:solidFill>
              </a:rPr>
              <a:t>August 22nd</a:t>
            </a:r>
          </a:p>
        </p:txBody>
      </p:sp>
      <p:sp>
        <p:nvSpPr>
          <p:cNvPr id="4" name="Oval 3">
            <a:extLst>
              <a:ext uri="{FF2B5EF4-FFF2-40B4-BE49-F238E27FC236}">
                <a16:creationId xmlns:a16="http://schemas.microsoft.com/office/drawing/2014/main" id="{EF2C9846-2DE8-B5B8-4A4C-7911FA5BF031}"/>
              </a:ext>
            </a:extLst>
          </p:cNvPr>
          <p:cNvSpPr/>
          <p:nvPr/>
        </p:nvSpPr>
        <p:spPr>
          <a:xfrm>
            <a:off x="170944" y="3132306"/>
            <a:ext cx="3817395" cy="3705600"/>
          </a:xfrm>
          <a:prstGeom prst="ellipse">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Session 1:</a:t>
            </a:r>
          </a:p>
          <a:p>
            <a:pPr algn="ctr"/>
            <a:r>
              <a:rPr lang="en-US" sz="2000" dirty="0">
                <a:solidFill>
                  <a:schemeClr val="tx1"/>
                </a:solidFill>
              </a:rPr>
              <a:t>Introduction to facilitating &amp; presenting, and setting agendas</a:t>
            </a:r>
          </a:p>
          <a:p>
            <a:pPr algn="ctr"/>
            <a:endParaRPr lang="en-US" sz="2000" dirty="0">
              <a:solidFill>
                <a:schemeClr val="tx1"/>
              </a:solidFill>
            </a:endParaRPr>
          </a:p>
          <a:p>
            <a:pPr algn="ctr"/>
            <a:r>
              <a:rPr lang="en-US" sz="2400" i="1" dirty="0">
                <a:solidFill>
                  <a:schemeClr val="tx1"/>
                </a:solidFill>
              </a:rPr>
              <a:t>July 25th  </a:t>
            </a:r>
          </a:p>
        </p:txBody>
      </p:sp>
    </p:spTree>
    <p:extLst>
      <p:ext uri="{BB962C8B-B14F-4D97-AF65-F5344CB8AC3E}">
        <p14:creationId xmlns:p14="http://schemas.microsoft.com/office/powerpoint/2010/main" val="399969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4220CABE-178A-B9C6-8755-0BAFED74EE67}"/>
              </a:ext>
            </a:extLst>
          </p:cNvPr>
          <p:cNvSpPr/>
          <p:nvPr/>
        </p:nvSpPr>
        <p:spPr>
          <a:xfrm>
            <a:off x="5000016" y="0"/>
            <a:ext cx="7191983" cy="6858000"/>
          </a:xfrm>
          <a:prstGeom prst="ellipse">
            <a:avLst/>
          </a:prstGeom>
          <a:solidFill>
            <a:srgbClr val="03C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FF04F39-CD00-EAEC-31C8-A265889F3745}"/>
              </a:ext>
            </a:extLst>
          </p:cNvPr>
          <p:cNvSpPr/>
          <p:nvPr/>
        </p:nvSpPr>
        <p:spPr>
          <a:xfrm>
            <a:off x="4768886" y="-214009"/>
            <a:ext cx="7682518" cy="7315200"/>
          </a:xfrm>
          <a:prstGeom prst="ellipse">
            <a:avLst/>
          </a:prstGeom>
          <a:solidFill>
            <a:srgbClr val="F3AD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DEEE14-F15A-2E87-565B-0E06B65D198F}"/>
              </a:ext>
            </a:extLst>
          </p:cNvPr>
          <p:cNvSpPr txBox="1"/>
          <p:nvPr/>
        </p:nvSpPr>
        <p:spPr>
          <a:xfrm>
            <a:off x="911767" y="1830647"/>
            <a:ext cx="4088250" cy="3539430"/>
          </a:xfrm>
          <a:prstGeom prst="rect">
            <a:avLst/>
          </a:prstGeom>
          <a:noFill/>
        </p:spPr>
        <p:txBody>
          <a:bodyPr wrap="square" rtlCol="0">
            <a:spAutoFit/>
          </a:bodyPr>
          <a:lstStyle/>
          <a:p>
            <a:r>
              <a:rPr lang="en-US" sz="6000" b="1" dirty="0">
                <a:latin typeface="Lato Black" panose="020F0502020204030203" pitchFamily="34" charset="77"/>
              </a:rPr>
              <a:t>Skills we will build on today:</a:t>
            </a:r>
          </a:p>
          <a:p>
            <a:r>
              <a:rPr lang="en-US" sz="4400" i="1" dirty="0">
                <a:solidFill>
                  <a:srgbClr val="F3AD2A"/>
                </a:solidFill>
                <a:latin typeface="Lato Black" panose="020F0502020204030203" pitchFamily="34" charset="77"/>
              </a:rPr>
              <a:t>Session 2</a:t>
            </a:r>
          </a:p>
        </p:txBody>
      </p:sp>
      <p:sp>
        <p:nvSpPr>
          <p:cNvPr id="5" name="TextBox 4">
            <a:extLst>
              <a:ext uri="{FF2B5EF4-FFF2-40B4-BE49-F238E27FC236}">
                <a16:creationId xmlns:a16="http://schemas.microsoft.com/office/drawing/2014/main" id="{1DBD4B51-A4FE-55C4-AA96-D66CD0BA91FD}"/>
              </a:ext>
            </a:extLst>
          </p:cNvPr>
          <p:cNvSpPr txBox="1"/>
          <p:nvPr/>
        </p:nvSpPr>
        <p:spPr>
          <a:xfrm>
            <a:off x="6196339" y="1166842"/>
            <a:ext cx="509268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Learn techniques for “grounding in” and beginning a meeting or presentation</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Understand the importance of body language and what it communicates</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Reflect on practices that build connection, inclusion, and accessibility</a:t>
            </a:r>
          </a:p>
        </p:txBody>
      </p:sp>
    </p:spTree>
    <p:extLst>
      <p:ext uri="{BB962C8B-B14F-4D97-AF65-F5344CB8AC3E}">
        <p14:creationId xmlns:p14="http://schemas.microsoft.com/office/powerpoint/2010/main" val="424210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4125E9-9FAC-AB97-21D4-1342E19068ED}"/>
              </a:ext>
            </a:extLst>
          </p:cNvPr>
          <p:cNvSpPr/>
          <p:nvPr/>
        </p:nvSpPr>
        <p:spPr>
          <a:xfrm>
            <a:off x="304474" y="360858"/>
            <a:ext cx="8357611" cy="6136284"/>
          </a:xfrm>
          <a:prstGeom prst="roundRect">
            <a:avLst/>
          </a:prstGeom>
          <a:solidFill>
            <a:srgbClr val="008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D9053B-900F-528E-EA19-EF3320200267}"/>
              </a:ext>
            </a:extLst>
          </p:cNvPr>
          <p:cNvSpPr txBox="1"/>
          <p:nvPr/>
        </p:nvSpPr>
        <p:spPr>
          <a:xfrm>
            <a:off x="7745026" y="2224725"/>
            <a:ext cx="4868694" cy="1938992"/>
          </a:xfrm>
          <a:prstGeom prst="rect">
            <a:avLst/>
          </a:prstGeom>
          <a:noFill/>
        </p:spPr>
        <p:txBody>
          <a:bodyPr wrap="square" rtlCol="0">
            <a:spAutoFit/>
          </a:bodyPr>
          <a:lstStyle/>
          <a:p>
            <a:pPr algn="ctr"/>
            <a:r>
              <a:rPr lang="en-US" sz="6000" b="1" dirty="0">
                <a:latin typeface="Lato Black" panose="020F0502020204030203" pitchFamily="34" charset="77"/>
              </a:rPr>
              <a:t>Group</a:t>
            </a:r>
          </a:p>
          <a:p>
            <a:pPr algn="ctr"/>
            <a:r>
              <a:rPr lang="en-US" sz="6000" b="1" dirty="0">
                <a:latin typeface="Lato Black" panose="020F0502020204030203" pitchFamily="34" charset="77"/>
              </a:rPr>
              <a:t> norms</a:t>
            </a:r>
          </a:p>
        </p:txBody>
      </p:sp>
      <p:sp>
        <p:nvSpPr>
          <p:cNvPr id="14" name="TextBox 13">
            <a:extLst>
              <a:ext uri="{FF2B5EF4-FFF2-40B4-BE49-F238E27FC236}">
                <a16:creationId xmlns:a16="http://schemas.microsoft.com/office/drawing/2014/main" id="{5BA5750B-92FB-D8E6-A6D7-9727DEF4727A}"/>
              </a:ext>
            </a:extLst>
          </p:cNvPr>
          <p:cNvSpPr txBox="1"/>
          <p:nvPr/>
        </p:nvSpPr>
        <p:spPr>
          <a:xfrm>
            <a:off x="774740" y="678966"/>
            <a:ext cx="7417078"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participate thoughtfully, and make space</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limit our distractions where possible and practice being present</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do what we need to take care of ourselves</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support multiple truths, allow differing perspectives to co-exist</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allow ideas and conversations to exist un-finished, without closure when necessary</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b="1" dirty="0">
                <a:latin typeface="Lato" panose="020F0502020204030203" pitchFamily="34" charset="0"/>
                <a:ea typeface="Lato" panose="020F0502020204030203" pitchFamily="34" charset="0"/>
                <a:cs typeface="Lato" panose="020F0502020204030203" pitchFamily="34" charset="0"/>
              </a:rPr>
              <a:t>Zoom</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Please stay on mute if you’re not talking</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Please use your camera, when possible and comfortable, to help us foster community and shared space</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Don’t be afraid to use chat box or raise hand icon!</a:t>
            </a:r>
          </a:p>
        </p:txBody>
      </p:sp>
      <p:sp>
        <p:nvSpPr>
          <p:cNvPr id="3" name="TextBox 2">
            <a:extLst>
              <a:ext uri="{FF2B5EF4-FFF2-40B4-BE49-F238E27FC236}">
                <a16:creationId xmlns:a16="http://schemas.microsoft.com/office/drawing/2014/main" id="{5E0C458B-D602-1D52-720C-562D8DA422AE}"/>
              </a:ext>
            </a:extLst>
          </p:cNvPr>
          <p:cNvSpPr txBox="1"/>
          <p:nvPr/>
        </p:nvSpPr>
        <p:spPr>
          <a:xfrm>
            <a:off x="8846356" y="4465817"/>
            <a:ext cx="3041170" cy="1754326"/>
          </a:xfrm>
          <a:prstGeom prst="rect">
            <a:avLst/>
          </a:prstGeom>
          <a:noFill/>
        </p:spPr>
        <p:txBody>
          <a:bodyPr wrap="square" rtlCol="0">
            <a:spAutoFit/>
          </a:bodyPr>
          <a:lstStyle/>
          <a:p>
            <a:r>
              <a:rPr lang="en-US" sz="1800" b="1" i="1" dirty="0">
                <a:solidFill>
                  <a:srgbClr val="03CD98"/>
                </a:solidFill>
                <a:latin typeface="Lato" panose="020F0502020204030203" pitchFamily="34" charset="0"/>
                <a:ea typeface="Lato" panose="020F0502020204030203" pitchFamily="34" charset="0"/>
                <a:cs typeface="Lato" panose="020F0502020204030203" pitchFamily="34" charset="0"/>
              </a:rPr>
              <a:t>Anything you’d like to add?</a:t>
            </a:r>
          </a:p>
          <a:p>
            <a:endParaRPr lang="en-US" b="1" i="1" dirty="0">
              <a:solidFill>
                <a:srgbClr val="03CD98"/>
              </a:solidFill>
              <a:latin typeface="Lato" panose="020F0502020204030203" pitchFamily="34" charset="0"/>
              <a:ea typeface="Lato" panose="020F0502020204030203" pitchFamily="34" charset="0"/>
              <a:cs typeface="Lato" panose="020F0502020204030203" pitchFamily="34" charset="0"/>
            </a:endParaRPr>
          </a:p>
          <a:p>
            <a:r>
              <a:rPr lang="en-US" sz="1800" b="1" i="1" dirty="0">
                <a:solidFill>
                  <a:srgbClr val="03CD98"/>
                </a:solidFill>
                <a:latin typeface="Lato" panose="020F0502020204030203" pitchFamily="34" charset="0"/>
                <a:ea typeface="Lato" panose="020F0502020204030203" pitchFamily="34" charset="0"/>
                <a:cs typeface="Lato" panose="020F0502020204030203" pitchFamily="34" charset="0"/>
              </a:rPr>
              <a:t> Feel free to share aloud or by adding to this </a:t>
            </a:r>
            <a:r>
              <a:rPr lang="en-US" sz="1800" b="1" i="1" dirty="0">
                <a:solidFill>
                  <a:srgbClr val="F3AD2A"/>
                </a:solidFill>
                <a:latin typeface="Lato" panose="020F0502020204030203" pitchFamily="34" charset="0"/>
                <a:ea typeface="Lato" panose="020F0502020204030203" pitchFamily="34" charset="0"/>
                <a:cs typeface="Lato" panose="020F0502020204030203" pitchFamily="34" charset="0"/>
                <a:hlinkClick r:id="rId3"/>
              </a:rPr>
              <a:t>document</a:t>
            </a:r>
            <a:r>
              <a:rPr lang="en-US" sz="1800" b="1" i="1" dirty="0">
                <a:solidFill>
                  <a:srgbClr val="F3AD2A"/>
                </a:solidFill>
                <a:latin typeface="Lato" panose="020F0502020204030203" pitchFamily="34" charset="0"/>
                <a:ea typeface="Lato" panose="020F0502020204030203" pitchFamily="34" charset="0"/>
                <a:cs typeface="Lato" panose="020F0502020204030203" pitchFamily="34" charset="0"/>
              </a:rPr>
              <a:t> </a:t>
            </a:r>
            <a:r>
              <a:rPr lang="en-US" sz="1800" b="1" i="1" dirty="0">
                <a:solidFill>
                  <a:srgbClr val="03CD98"/>
                </a:solidFill>
                <a:latin typeface="Lato" panose="020F0502020204030203" pitchFamily="34" charset="0"/>
                <a:ea typeface="Lato" panose="020F0502020204030203" pitchFamily="34" charset="0"/>
                <a:cs typeface="Lato" panose="020F0502020204030203" pitchFamily="34" charset="0"/>
              </a:rPr>
              <a:t>at any time. </a:t>
            </a:r>
          </a:p>
          <a:p>
            <a:endParaRPr lang="en-US" dirty="0"/>
          </a:p>
        </p:txBody>
      </p:sp>
    </p:spTree>
    <p:extLst>
      <p:ext uri="{BB962C8B-B14F-4D97-AF65-F5344CB8AC3E}">
        <p14:creationId xmlns:p14="http://schemas.microsoft.com/office/powerpoint/2010/main" val="348413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622396" y="498364"/>
            <a:ext cx="9272583" cy="1015663"/>
          </a:xfrm>
          <a:prstGeom prst="rect">
            <a:avLst/>
          </a:prstGeom>
          <a:noFill/>
        </p:spPr>
        <p:txBody>
          <a:bodyPr wrap="square" rtlCol="0">
            <a:spAutoFit/>
          </a:bodyPr>
          <a:lstStyle/>
          <a:p>
            <a:pPr algn="ctr"/>
            <a:r>
              <a:rPr lang="en-US" sz="6000" b="1" dirty="0">
                <a:latin typeface="Lato Black" panose="020F0502020204030203" pitchFamily="34" charset="77"/>
              </a:rPr>
              <a:t>A note about breaks</a:t>
            </a:r>
          </a:p>
        </p:txBody>
      </p:sp>
      <p:sp>
        <p:nvSpPr>
          <p:cNvPr id="14" name="TextBox 13">
            <a:extLst>
              <a:ext uri="{FF2B5EF4-FFF2-40B4-BE49-F238E27FC236}">
                <a16:creationId xmlns:a16="http://schemas.microsoft.com/office/drawing/2014/main" id="{5BA5750B-92FB-D8E6-A6D7-9727DEF4727A}"/>
              </a:ext>
            </a:extLst>
          </p:cNvPr>
          <p:cNvSpPr txBox="1"/>
          <p:nvPr/>
        </p:nvSpPr>
        <p:spPr>
          <a:xfrm>
            <a:off x="1444290" y="1841242"/>
            <a:ext cx="6038121" cy="3908762"/>
          </a:xfrm>
          <a:prstGeom prst="rect">
            <a:avLst/>
          </a:prstGeom>
          <a:noFill/>
        </p:spPr>
        <p:txBody>
          <a:bodyPr wrap="square" rtlCol="0">
            <a:spAutoFit/>
          </a:bodyPr>
          <a:lstStyle/>
          <a:p>
            <a:pPr marL="342900" indent="-342900">
              <a:buFont typeface="Arial" panose="020B0604020202020204" pitchFamily="34" charset="0"/>
              <a:buChar char="•"/>
            </a:pPr>
            <a:r>
              <a:rPr lang="en-US" sz="2400" i="0" dirty="0">
                <a:effectLst/>
                <a:latin typeface="Lato" panose="020F0502020204030203" pitchFamily="34" charset="0"/>
                <a:ea typeface="Lato" panose="020F0502020204030203" pitchFamily="34" charset="0"/>
                <a:cs typeface="Lato" panose="020F0502020204030203" pitchFamily="34" charset="0"/>
              </a:rPr>
              <a:t>Breaks are </a:t>
            </a:r>
            <a:r>
              <a:rPr lang="en-US" sz="2400" b="1" i="0" dirty="0">
                <a:solidFill>
                  <a:srgbClr val="03CD98"/>
                </a:solidFill>
                <a:effectLst/>
                <a:latin typeface="Lato" panose="020F0502020204030203" pitchFamily="34" charset="0"/>
                <a:ea typeface="Lato" panose="020F0502020204030203" pitchFamily="34" charset="0"/>
                <a:cs typeface="Lato" panose="020F0502020204030203" pitchFamily="34" charset="0"/>
              </a:rPr>
              <a:t>self- care</a:t>
            </a:r>
            <a:r>
              <a:rPr lang="en-US" sz="2400" i="0" dirty="0">
                <a:effectLst/>
                <a:latin typeface="Lato" panose="020F0502020204030203" pitchFamily="34" charset="0"/>
                <a:ea typeface="Lato" panose="020F0502020204030203" pitchFamily="34" charset="0"/>
                <a:cs typeface="Lato" panose="020F0502020204030203" pitchFamily="34" charset="0"/>
              </a:rPr>
              <a:t>.</a:t>
            </a:r>
          </a:p>
          <a:p>
            <a:endParaRPr lang="en-US" sz="2400" i="0" dirty="0">
              <a:effectLst/>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Learning something new is always challenging – give yourself </a:t>
            </a: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grace</a:t>
            </a:r>
          </a:p>
          <a:p>
            <a:pPr marL="457200" indent="-4572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We will have one scheduled break at </a:t>
            </a: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10:45 </a:t>
            </a:r>
            <a:r>
              <a:rPr lang="en-US" sz="2400" dirty="0">
                <a:latin typeface="Lato" panose="020F0502020204030203" pitchFamily="34" charset="0"/>
                <a:ea typeface="Lato" panose="020F0502020204030203" pitchFamily="34" charset="0"/>
                <a:cs typeface="Lato" panose="020F0502020204030203" pitchFamily="34" charset="0"/>
              </a:rPr>
              <a:t>however please </a:t>
            </a: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at any time </a:t>
            </a:r>
            <a:r>
              <a:rPr lang="en-US" sz="2400" dirty="0">
                <a:latin typeface="Lato" panose="020F0502020204030203" pitchFamily="34" charset="0"/>
                <a:ea typeface="Lato" panose="020F0502020204030203" pitchFamily="34" charset="0"/>
                <a:cs typeface="Lato" panose="020F0502020204030203" pitchFamily="34" charset="0"/>
              </a:rPr>
              <a:t>do what you need to do to </a:t>
            </a:r>
            <a:r>
              <a:rPr lang="en-US" sz="2400" b="1" dirty="0">
                <a:solidFill>
                  <a:srgbClr val="03CD98"/>
                </a:solidFill>
                <a:latin typeface="Lato" panose="020F0502020204030203" pitchFamily="34" charset="0"/>
                <a:ea typeface="Lato" panose="020F0502020204030203" pitchFamily="34" charset="0"/>
                <a:cs typeface="Lato" panose="020F0502020204030203" pitchFamily="34" charset="0"/>
              </a:rPr>
              <a:t>take care of yourself</a:t>
            </a:r>
          </a:p>
          <a:p>
            <a:endParaRPr lang="en-US" sz="3200" dirty="0"/>
          </a:p>
        </p:txBody>
      </p:sp>
      <p:pic>
        <p:nvPicPr>
          <p:cNvPr id="12290" name="Picture 2">
            <a:extLst>
              <a:ext uri="{FF2B5EF4-FFF2-40B4-BE49-F238E27FC236}">
                <a16:creationId xmlns:a16="http://schemas.microsoft.com/office/drawing/2014/main" id="{51830007-784F-F269-2D0A-006F219AE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723" y="2345634"/>
            <a:ext cx="2901256" cy="290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7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D9053B-900F-528E-EA19-EF3320200267}"/>
              </a:ext>
            </a:extLst>
          </p:cNvPr>
          <p:cNvSpPr txBox="1"/>
          <p:nvPr/>
        </p:nvSpPr>
        <p:spPr>
          <a:xfrm>
            <a:off x="1622396" y="498364"/>
            <a:ext cx="9272583" cy="1015663"/>
          </a:xfrm>
          <a:prstGeom prst="rect">
            <a:avLst/>
          </a:prstGeom>
          <a:noFill/>
        </p:spPr>
        <p:txBody>
          <a:bodyPr wrap="square" rtlCol="0">
            <a:spAutoFit/>
          </a:bodyPr>
          <a:lstStyle/>
          <a:p>
            <a:pPr algn="ctr"/>
            <a:r>
              <a:rPr lang="en-US" sz="6000" b="1" dirty="0">
                <a:latin typeface="Lato Black" panose="020F0502020204030203" pitchFamily="34" charset="77"/>
              </a:rPr>
              <a:t>Agenda</a:t>
            </a:r>
          </a:p>
        </p:txBody>
      </p:sp>
      <p:graphicFrame>
        <p:nvGraphicFramePr>
          <p:cNvPr id="2" name="Table 2">
            <a:extLst>
              <a:ext uri="{FF2B5EF4-FFF2-40B4-BE49-F238E27FC236}">
                <a16:creationId xmlns:a16="http://schemas.microsoft.com/office/drawing/2014/main" id="{EAE41D03-2BF7-100C-AD56-A8B3BC4EE1D5}"/>
              </a:ext>
            </a:extLst>
          </p:cNvPr>
          <p:cNvGraphicFramePr>
            <a:graphicFrameLocks noGrp="1"/>
          </p:cNvGraphicFramePr>
          <p:nvPr/>
        </p:nvGraphicFramePr>
        <p:xfrm>
          <a:off x="2600035" y="1721227"/>
          <a:ext cx="8128000" cy="3870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91500935"/>
                    </a:ext>
                  </a:extLst>
                </a:gridCol>
                <a:gridCol w="4064000">
                  <a:extLst>
                    <a:ext uri="{9D8B030D-6E8A-4147-A177-3AD203B41FA5}">
                      <a16:colId xmlns:a16="http://schemas.microsoft.com/office/drawing/2014/main" val="3452541393"/>
                    </a:ext>
                  </a:extLst>
                </a:gridCol>
              </a:tblGrid>
              <a:tr h="370840">
                <a:tc>
                  <a:txBody>
                    <a:bodyPr/>
                    <a:lstStyle/>
                    <a:p>
                      <a:r>
                        <a:rPr lang="en-US" sz="2000" dirty="0"/>
                        <a:t>Time</a:t>
                      </a:r>
                    </a:p>
                  </a:txBody>
                  <a:tcPr/>
                </a:tc>
                <a:tc>
                  <a:txBody>
                    <a:bodyPr/>
                    <a:lstStyle/>
                    <a:p>
                      <a:r>
                        <a:rPr lang="en-US" sz="2000" dirty="0"/>
                        <a:t>Topic</a:t>
                      </a:r>
                    </a:p>
                  </a:txBody>
                  <a:tcPr/>
                </a:tc>
                <a:extLst>
                  <a:ext uri="{0D108BD9-81ED-4DB2-BD59-A6C34878D82A}">
                    <a16:rowId xmlns:a16="http://schemas.microsoft.com/office/drawing/2014/main" val="1301150891"/>
                  </a:ext>
                </a:extLst>
              </a:tr>
              <a:tr h="370840">
                <a:tc>
                  <a:txBody>
                    <a:bodyPr/>
                    <a:lstStyle/>
                    <a:p>
                      <a:r>
                        <a:rPr lang="en-US" sz="2000" dirty="0"/>
                        <a:t>10 -10:10 am (10 minutes)</a:t>
                      </a:r>
                    </a:p>
                  </a:txBody>
                  <a:tcPr/>
                </a:tc>
                <a:tc>
                  <a:txBody>
                    <a:bodyPr/>
                    <a:lstStyle/>
                    <a:p>
                      <a:r>
                        <a:rPr lang="en-US" sz="2000" dirty="0"/>
                        <a:t>Grounding in exercise</a:t>
                      </a:r>
                    </a:p>
                  </a:txBody>
                  <a:tcPr/>
                </a:tc>
                <a:extLst>
                  <a:ext uri="{0D108BD9-81ED-4DB2-BD59-A6C34878D82A}">
                    <a16:rowId xmlns:a16="http://schemas.microsoft.com/office/drawing/2014/main" val="3809334545"/>
                  </a:ext>
                </a:extLst>
              </a:tr>
              <a:tr h="370840">
                <a:tc>
                  <a:txBody>
                    <a:bodyPr/>
                    <a:lstStyle/>
                    <a:p>
                      <a:r>
                        <a:rPr lang="en-US" sz="2000" dirty="0"/>
                        <a:t>10:10 – 10:20 (10 minutes)</a:t>
                      </a:r>
                    </a:p>
                  </a:txBody>
                  <a:tcPr/>
                </a:tc>
                <a:tc>
                  <a:txBody>
                    <a:bodyPr/>
                    <a:lstStyle/>
                    <a:p>
                      <a:r>
                        <a:rPr lang="en-US" sz="2000" dirty="0"/>
                        <a:t>Introductions</a:t>
                      </a:r>
                    </a:p>
                  </a:txBody>
                  <a:tcPr/>
                </a:tc>
                <a:extLst>
                  <a:ext uri="{0D108BD9-81ED-4DB2-BD59-A6C34878D82A}">
                    <a16:rowId xmlns:a16="http://schemas.microsoft.com/office/drawing/2014/main" val="807989560"/>
                  </a:ext>
                </a:extLst>
              </a:tr>
              <a:tr h="370840">
                <a:tc>
                  <a:txBody>
                    <a:bodyPr/>
                    <a:lstStyle/>
                    <a:p>
                      <a:r>
                        <a:rPr lang="en-US" sz="2000" dirty="0"/>
                        <a:t>10:20 – 10:45 (25 minutes)</a:t>
                      </a:r>
                    </a:p>
                  </a:txBody>
                  <a:tcPr/>
                </a:tc>
                <a:tc>
                  <a:txBody>
                    <a:bodyPr/>
                    <a:lstStyle/>
                    <a:p>
                      <a:r>
                        <a:rPr lang="en-US" sz="2000" dirty="0"/>
                        <a:t>Getting into facilitator mindset &amp; building our centering practices</a:t>
                      </a:r>
                    </a:p>
                  </a:txBody>
                  <a:tcPr/>
                </a:tc>
                <a:extLst>
                  <a:ext uri="{0D108BD9-81ED-4DB2-BD59-A6C34878D82A}">
                    <a16:rowId xmlns:a16="http://schemas.microsoft.com/office/drawing/2014/main" val="1147233307"/>
                  </a:ext>
                </a:extLst>
              </a:tr>
              <a:tr h="370840">
                <a:tc>
                  <a:txBody>
                    <a:bodyPr/>
                    <a:lstStyle/>
                    <a:p>
                      <a:r>
                        <a:rPr lang="en-US" sz="2000" dirty="0"/>
                        <a:t>10:45 – 10:50 (15 minutes)</a:t>
                      </a:r>
                    </a:p>
                  </a:txBody>
                  <a:tcPr/>
                </a:tc>
                <a:tc>
                  <a:txBody>
                    <a:bodyPr/>
                    <a:lstStyle/>
                    <a:p>
                      <a:r>
                        <a:rPr lang="en-US" sz="2000" dirty="0"/>
                        <a:t>Break</a:t>
                      </a:r>
                    </a:p>
                  </a:txBody>
                  <a:tcPr/>
                </a:tc>
                <a:extLst>
                  <a:ext uri="{0D108BD9-81ED-4DB2-BD59-A6C34878D82A}">
                    <a16:rowId xmlns:a16="http://schemas.microsoft.com/office/drawing/2014/main" val="3630636172"/>
                  </a:ext>
                </a:extLst>
              </a:tr>
              <a:tr h="370840">
                <a:tc>
                  <a:txBody>
                    <a:bodyPr/>
                    <a:lstStyle/>
                    <a:p>
                      <a:r>
                        <a:rPr lang="en-US" sz="2000" dirty="0"/>
                        <a:t>10:50 – 11:05 (15 minutes) </a:t>
                      </a:r>
                    </a:p>
                  </a:txBody>
                  <a:tcPr/>
                </a:tc>
                <a:tc>
                  <a:txBody>
                    <a:bodyPr/>
                    <a:lstStyle/>
                    <a:p>
                      <a:r>
                        <a:rPr lang="en-US" sz="2000" dirty="0"/>
                        <a:t>Body Language</a:t>
                      </a:r>
                    </a:p>
                  </a:txBody>
                  <a:tcPr/>
                </a:tc>
                <a:extLst>
                  <a:ext uri="{0D108BD9-81ED-4DB2-BD59-A6C34878D82A}">
                    <a16:rowId xmlns:a16="http://schemas.microsoft.com/office/drawing/2014/main" val="2962944652"/>
                  </a:ext>
                </a:extLst>
              </a:tr>
              <a:tr h="370840">
                <a:tc>
                  <a:txBody>
                    <a:bodyPr/>
                    <a:lstStyle/>
                    <a:p>
                      <a:r>
                        <a:rPr lang="en-US" sz="2000" dirty="0"/>
                        <a:t>11:05 – 11: 20 (15 minutes)</a:t>
                      </a:r>
                    </a:p>
                  </a:txBody>
                  <a:tcPr/>
                </a:tc>
                <a:tc>
                  <a:txBody>
                    <a:bodyPr/>
                    <a:lstStyle/>
                    <a:p>
                      <a:r>
                        <a:rPr lang="en-US" sz="2000" dirty="0"/>
                        <a:t>Zoom Etiquette</a:t>
                      </a:r>
                    </a:p>
                  </a:txBody>
                  <a:tcPr/>
                </a:tc>
                <a:extLst>
                  <a:ext uri="{0D108BD9-81ED-4DB2-BD59-A6C34878D82A}">
                    <a16:rowId xmlns:a16="http://schemas.microsoft.com/office/drawing/2014/main" val="1748879324"/>
                  </a:ext>
                </a:extLst>
              </a:tr>
              <a:tr h="370840">
                <a:tc>
                  <a:txBody>
                    <a:bodyPr/>
                    <a:lstStyle/>
                    <a:p>
                      <a:r>
                        <a:rPr lang="en-US" sz="2000" dirty="0"/>
                        <a:t>11:20 – 11:50 (30 minutes)</a:t>
                      </a:r>
                    </a:p>
                  </a:txBody>
                  <a:tcPr/>
                </a:tc>
                <a:tc>
                  <a:txBody>
                    <a:bodyPr/>
                    <a:lstStyle/>
                    <a:p>
                      <a:r>
                        <a:rPr lang="en-US" sz="2000" dirty="0"/>
                        <a:t>Connection, Inclusion &amp; Accessibility</a:t>
                      </a:r>
                    </a:p>
                  </a:txBody>
                  <a:tcPr/>
                </a:tc>
                <a:extLst>
                  <a:ext uri="{0D108BD9-81ED-4DB2-BD59-A6C34878D82A}">
                    <a16:rowId xmlns:a16="http://schemas.microsoft.com/office/drawing/2014/main" val="3696225686"/>
                  </a:ext>
                </a:extLst>
              </a:tr>
              <a:tr h="370840">
                <a:tc>
                  <a:txBody>
                    <a:bodyPr/>
                    <a:lstStyle/>
                    <a:p>
                      <a:r>
                        <a:rPr lang="en-US" sz="2000" dirty="0"/>
                        <a:t>11:50 – 11:55 (5 minutes)</a:t>
                      </a:r>
                    </a:p>
                  </a:txBody>
                  <a:tcPr/>
                </a:tc>
                <a:tc>
                  <a:txBody>
                    <a:bodyPr/>
                    <a:lstStyle/>
                    <a:p>
                      <a:r>
                        <a:rPr lang="en-US" sz="2000" dirty="0"/>
                        <a:t>Closing</a:t>
                      </a:r>
                    </a:p>
                  </a:txBody>
                  <a:tcPr/>
                </a:tc>
                <a:extLst>
                  <a:ext uri="{0D108BD9-81ED-4DB2-BD59-A6C34878D82A}">
                    <a16:rowId xmlns:a16="http://schemas.microsoft.com/office/drawing/2014/main" val="1985026326"/>
                  </a:ext>
                </a:extLst>
              </a:tr>
            </a:tbl>
          </a:graphicData>
        </a:graphic>
      </p:graphicFrame>
      <p:sp>
        <p:nvSpPr>
          <p:cNvPr id="3" name="TextBox 2">
            <a:extLst>
              <a:ext uri="{FF2B5EF4-FFF2-40B4-BE49-F238E27FC236}">
                <a16:creationId xmlns:a16="http://schemas.microsoft.com/office/drawing/2014/main" id="{C33F2BC5-C8B2-868A-E838-F29AFE9AD69E}"/>
              </a:ext>
            </a:extLst>
          </p:cNvPr>
          <p:cNvSpPr txBox="1"/>
          <p:nvPr/>
        </p:nvSpPr>
        <p:spPr>
          <a:xfrm>
            <a:off x="2249878" y="5799387"/>
            <a:ext cx="8828315" cy="369332"/>
          </a:xfrm>
          <a:prstGeom prst="rect">
            <a:avLst/>
          </a:prstGeom>
          <a:noFill/>
        </p:spPr>
        <p:txBody>
          <a:bodyPr wrap="square" rtlCol="0">
            <a:spAutoFit/>
          </a:bodyPr>
          <a:lstStyle/>
          <a:p>
            <a:pPr algn="ctr"/>
            <a:r>
              <a:rPr lang="en-US" b="1" dirty="0"/>
              <a:t>To follow along on the </a:t>
            </a:r>
            <a:r>
              <a:rPr lang="en-US" b="1" dirty="0">
                <a:hlinkClick r:id="rId3"/>
              </a:rPr>
              <a:t>agenda</a:t>
            </a:r>
            <a:r>
              <a:rPr lang="en-US" b="1" dirty="0"/>
              <a:t>, see Session 2 on CHW CARE courses </a:t>
            </a:r>
          </a:p>
        </p:txBody>
      </p:sp>
    </p:spTree>
    <p:extLst>
      <p:ext uri="{BB962C8B-B14F-4D97-AF65-F5344CB8AC3E}">
        <p14:creationId xmlns:p14="http://schemas.microsoft.com/office/powerpoint/2010/main" val="3107049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2654</Words>
  <Application>Microsoft Office PowerPoint</Application>
  <PresentationFormat>Widescreen</PresentationFormat>
  <Paragraphs>353</Paragraphs>
  <Slides>36</Slides>
  <Notes>33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Dawson, Kimberly</dc:creator>
  <cp:lastModifiedBy>Dawson, Kimberly</cp:lastModifiedBy>
  <cp:revision>1</cp:revision>
  <dcterms:created xsi:type="dcterms:W3CDTF">2023-08-10T17:10:33Z</dcterms:created>
  <dcterms:modified xsi:type="dcterms:W3CDTF">2023-08-10T17:11:33Z</dcterms:modified>
</cp:coreProperties>
</file>