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46"/>
  </p:notesMasterIdLst>
  <p:sldIdLst>
    <p:sldId id="257" r:id="rId2"/>
    <p:sldId id="256" r:id="rId3"/>
    <p:sldId id="298" r:id="rId4"/>
    <p:sldId id="299" r:id="rId5"/>
    <p:sldId id="297" r:id="rId6"/>
    <p:sldId id="258" r:id="rId7"/>
    <p:sldId id="284" r:id="rId8"/>
    <p:sldId id="259" r:id="rId9"/>
    <p:sldId id="271" r:id="rId10"/>
    <p:sldId id="262" r:id="rId11"/>
    <p:sldId id="296" r:id="rId12"/>
    <p:sldId id="260" r:id="rId13"/>
    <p:sldId id="261" r:id="rId14"/>
    <p:sldId id="268" r:id="rId15"/>
    <p:sldId id="269" r:id="rId16"/>
    <p:sldId id="264" r:id="rId17"/>
    <p:sldId id="282" r:id="rId18"/>
    <p:sldId id="283" r:id="rId19"/>
    <p:sldId id="290" r:id="rId20"/>
    <p:sldId id="295" r:id="rId21"/>
    <p:sldId id="291" r:id="rId22"/>
    <p:sldId id="292" r:id="rId23"/>
    <p:sldId id="266" r:id="rId24"/>
    <p:sldId id="265" r:id="rId25"/>
    <p:sldId id="267" r:id="rId26"/>
    <p:sldId id="280" r:id="rId27"/>
    <p:sldId id="274" r:id="rId28"/>
    <p:sldId id="275" r:id="rId29"/>
    <p:sldId id="276" r:id="rId30"/>
    <p:sldId id="285" r:id="rId31"/>
    <p:sldId id="286" r:id="rId32"/>
    <p:sldId id="272" r:id="rId33"/>
    <p:sldId id="289" r:id="rId34"/>
    <p:sldId id="288" r:id="rId35"/>
    <p:sldId id="273" r:id="rId36"/>
    <p:sldId id="293" r:id="rId37"/>
    <p:sldId id="277" r:id="rId38"/>
    <p:sldId id="278" r:id="rId39"/>
    <p:sldId id="294" r:id="rId40"/>
    <p:sldId id="281" r:id="rId41"/>
    <p:sldId id="287" r:id="rId42"/>
    <p:sldId id="270" r:id="rId43"/>
    <p:sldId id="279" r:id="rId44"/>
    <p:sldId id="30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372D2F"/>
    <a:srgbClr val="660066"/>
    <a:srgbClr val="620622"/>
    <a:srgbClr val="CC0000"/>
    <a:srgbClr val="AB645D"/>
    <a:srgbClr val="FF0000"/>
    <a:srgbClr val="F63312"/>
    <a:srgbClr val="FD780B"/>
    <a:srgbClr val="DA4B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228E71-2CE3-50DD-1C23-DB6D20746A09}" v="2" dt="2024-02-29T01:32:27.313"/>
    <p1510:client id="{3FE85054-FD6E-4C98-875C-0BF34EC5B830}" v="27" dt="2024-02-29T01:10:23.0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ata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4" Type="http://schemas.openxmlformats.org/officeDocument/2006/relationships/image" Target="../media/image3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2C4A43-9D15-4BF3-9713-8F77256FDB6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2371CFD-AFFF-4BED-B892-BE036905BBB0}">
      <dgm:prSet/>
      <dgm:spPr/>
      <dgm:t>
        <a:bodyPr/>
        <a:lstStyle/>
        <a:p>
          <a:r>
            <a:rPr lang="en-US"/>
            <a:t>11:00 - 11:30		Check-In</a:t>
          </a:r>
        </a:p>
      </dgm:t>
    </dgm:pt>
    <dgm:pt modelId="{07FA0297-81B8-47C3-AA3E-63B1FBD40ABB}" type="parTrans" cxnId="{27621BDB-D79C-45D2-BE15-E376FC9BD76A}">
      <dgm:prSet/>
      <dgm:spPr/>
      <dgm:t>
        <a:bodyPr/>
        <a:lstStyle/>
        <a:p>
          <a:endParaRPr lang="en-US"/>
        </a:p>
      </dgm:t>
    </dgm:pt>
    <dgm:pt modelId="{2CE422EA-182B-4355-9657-4C5F12DDD280}" type="sibTrans" cxnId="{27621BDB-D79C-45D2-BE15-E376FC9BD76A}">
      <dgm:prSet/>
      <dgm:spPr/>
      <dgm:t>
        <a:bodyPr/>
        <a:lstStyle/>
        <a:p>
          <a:endParaRPr lang="en-US"/>
        </a:p>
      </dgm:t>
    </dgm:pt>
    <dgm:pt modelId="{4D2F5C3D-EBBB-4617-B7E3-67BD696CC16F}">
      <dgm:prSet/>
      <dgm:spPr/>
      <dgm:t>
        <a:bodyPr/>
        <a:lstStyle/>
        <a:p>
          <a:r>
            <a:rPr lang="en-US"/>
            <a:t>11:30 - 11:45		Welcome/Introductions/Housekeeping</a:t>
          </a:r>
        </a:p>
      </dgm:t>
    </dgm:pt>
    <dgm:pt modelId="{238771BE-780C-4AB6-9601-34DB303183CF}" type="parTrans" cxnId="{EB4909B8-76CF-46D4-ACD1-5D12E9DD8724}">
      <dgm:prSet/>
      <dgm:spPr/>
      <dgm:t>
        <a:bodyPr/>
        <a:lstStyle/>
        <a:p>
          <a:endParaRPr lang="en-US"/>
        </a:p>
      </dgm:t>
    </dgm:pt>
    <dgm:pt modelId="{5B31CAD5-5A94-4ADC-879B-76D4408EAFFE}" type="sibTrans" cxnId="{EB4909B8-76CF-46D4-ACD1-5D12E9DD8724}">
      <dgm:prSet/>
      <dgm:spPr/>
      <dgm:t>
        <a:bodyPr/>
        <a:lstStyle/>
        <a:p>
          <a:endParaRPr lang="en-US"/>
        </a:p>
      </dgm:t>
    </dgm:pt>
    <dgm:pt modelId="{677E4C7B-EBD8-47B1-A431-CD28FF6C6E29}">
      <dgm:prSet/>
      <dgm:spPr/>
      <dgm:t>
        <a:bodyPr/>
        <a:lstStyle/>
        <a:p>
          <a:pPr rtl="0"/>
          <a:r>
            <a:rPr lang="en-US"/>
            <a:t>11:45 - 12:30		Food Insecurity Introduction with</a:t>
          </a:r>
          <a:r>
            <a:rPr lang="en-US">
              <a:latin typeface="Calibri Light" panose="020F0302020204030204"/>
            </a:rPr>
            <a:t> Qulina</a:t>
          </a:r>
          <a:endParaRPr lang="en-US"/>
        </a:p>
      </dgm:t>
    </dgm:pt>
    <dgm:pt modelId="{57B64BB5-3832-4E94-B68F-883CA4DAA695}" type="parTrans" cxnId="{2330A53E-1C38-4928-A53D-035ADC2BF0DF}">
      <dgm:prSet/>
      <dgm:spPr/>
      <dgm:t>
        <a:bodyPr/>
        <a:lstStyle/>
        <a:p>
          <a:endParaRPr lang="en-US"/>
        </a:p>
      </dgm:t>
    </dgm:pt>
    <dgm:pt modelId="{1ED2B907-B509-4460-9D1F-F706D712E59D}" type="sibTrans" cxnId="{2330A53E-1C38-4928-A53D-035ADC2BF0DF}">
      <dgm:prSet/>
      <dgm:spPr/>
      <dgm:t>
        <a:bodyPr/>
        <a:lstStyle/>
        <a:p>
          <a:endParaRPr lang="en-US"/>
        </a:p>
      </dgm:t>
    </dgm:pt>
    <dgm:pt modelId="{D3D72A15-BF31-4D1F-924D-609BE8F5FABE}">
      <dgm:prSet/>
      <dgm:spPr/>
      <dgm:t>
        <a:bodyPr/>
        <a:lstStyle/>
        <a:p>
          <a:r>
            <a:rPr lang="en-US"/>
            <a:t>12:30 - 12:35		Break</a:t>
          </a:r>
        </a:p>
      </dgm:t>
    </dgm:pt>
    <dgm:pt modelId="{D5CE52DD-801A-4F45-913F-859B47AF1B6A}" type="parTrans" cxnId="{F6BCF38A-9F6C-42D1-A223-96CE2F8CEA94}">
      <dgm:prSet/>
      <dgm:spPr/>
      <dgm:t>
        <a:bodyPr/>
        <a:lstStyle/>
        <a:p>
          <a:endParaRPr lang="en-US"/>
        </a:p>
      </dgm:t>
    </dgm:pt>
    <dgm:pt modelId="{DA84EEFE-E615-4E2B-907E-039615B0B61E}" type="sibTrans" cxnId="{F6BCF38A-9F6C-42D1-A223-96CE2F8CEA94}">
      <dgm:prSet/>
      <dgm:spPr/>
      <dgm:t>
        <a:bodyPr/>
        <a:lstStyle/>
        <a:p>
          <a:endParaRPr lang="en-US"/>
        </a:p>
      </dgm:t>
    </dgm:pt>
    <dgm:pt modelId="{D0F453D6-5CE3-4BDA-A4F2-FB9DAA1391F0}">
      <dgm:prSet/>
      <dgm:spPr/>
      <dgm:t>
        <a:bodyPr/>
        <a:lstStyle/>
        <a:p>
          <a:pPr rtl="0"/>
          <a:r>
            <a:rPr lang="en-US"/>
            <a:t>12:35 - 1:00		Levels and effects of food insecurity with</a:t>
          </a:r>
          <a:r>
            <a:rPr lang="en-US">
              <a:latin typeface="Calibri Light" panose="020F0302020204030204"/>
            </a:rPr>
            <a:t> Qulina</a:t>
          </a:r>
          <a:endParaRPr lang="en-US"/>
        </a:p>
      </dgm:t>
    </dgm:pt>
    <dgm:pt modelId="{208AF2D4-AFAD-4D28-84F7-0C9BEF2E5171}" type="parTrans" cxnId="{0D0FB7A9-88F3-4B50-B040-F9A45873139C}">
      <dgm:prSet/>
      <dgm:spPr/>
      <dgm:t>
        <a:bodyPr/>
        <a:lstStyle/>
        <a:p>
          <a:endParaRPr lang="en-US"/>
        </a:p>
      </dgm:t>
    </dgm:pt>
    <dgm:pt modelId="{4BF25B00-19CF-4452-B4BF-C9F244330A02}" type="sibTrans" cxnId="{0D0FB7A9-88F3-4B50-B040-F9A45873139C}">
      <dgm:prSet/>
      <dgm:spPr/>
      <dgm:t>
        <a:bodyPr/>
        <a:lstStyle/>
        <a:p>
          <a:endParaRPr lang="en-US"/>
        </a:p>
      </dgm:t>
    </dgm:pt>
    <dgm:pt modelId="{FA2A6C95-77E5-4991-BFDA-912ACA527FA6}">
      <dgm:prSet/>
      <dgm:spPr/>
      <dgm:t>
        <a:bodyPr/>
        <a:lstStyle/>
        <a:p>
          <a:r>
            <a:rPr lang="en-US"/>
            <a:t>1:00 - 1:30		Lunch</a:t>
          </a:r>
        </a:p>
      </dgm:t>
    </dgm:pt>
    <dgm:pt modelId="{67E58ECA-5093-4D13-ACBC-A2A6E8CF2636}" type="parTrans" cxnId="{682032A7-30DF-4CC2-8ABD-9A9DB5F4153E}">
      <dgm:prSet/>
      <dgm:spPr/>
      <dgm:t>
        <a:bodyPr/>
        <a:lstStyle/>
        <a:p>
          <a:endParaRPr lang="en-US"/>
        </a:p>
      </dgm:t>
    </dgm:pt>
    <dgm:pt modelId="{2EEDBB19-4638-4EBB-A779-53641A1E310A}" type="sibTrans" cxnId="{682032A7-30DF-4CC2-8ABD-9A9DB5F4153E}">
      <dgm:prSet/>
      <dgm:spPr/>
      <dgm:t>
        <a:bodyPr/>
        <a:lstStyle/>
        <a:p>
          <a:endParaRPr lang="en-US"/>
        </a:p>
      </dgm:t>
    </dgm:pt>
    <dgm:pt modelId="{C2266F1D-00BF-41E6-922C-166476B683E3}">
      <dgm:prSet/>
      <dgm:spPr/>
      <dgm:t>
        <a:bodyPr/>
        <a:lstStyle/>
        <a:p>
          <a:pPr rtl="0"/>
          <a:r>
            <a:rPr lang="en-US"/>
            <a:t>1:30 - 1:55		Mandates to attempt managing food insecurity with</a:t>
          </a:r>
          <a:r>
            <a:rPr lang="en-US">
              <a:latin typeface="Calibri Light" panose="020F0302020204030204"/>
            </a:rPr>
            <a:t> Estella</a:t>
          </a:r>
          <a:endParaRPr lang="en-US"/>
        </a:p>
      </dgm:t>
    </dgm:pt>
    <dgm:pt modelId="{8EBF7780-70E9-48AA-AF6A-901888DF2039}" type="parTrans" cxnId="{1D274440-0236-4FA2-9E0D-130A54C5458E}">
      <dgm:prSet/>
      <dgm:spPr/>
      <dgm:t>
        <a:bodyPr/>
        <a:lstStyle/>
        <a:p>
          <a:endParaRPr lang="en-US"/>
        </a:p>
      </dgm:t>
    </dgm:pt>
    <dgm:pt modelId="{CA325D68-B075-448E-9444-15D5B8CECA8C}" type="sibTrans" cxnId="{1D274440-0236-4FA2-9E0D-130A54C5458E}">
      <dgm:prSet/>
      <dgm:spPr/>
      <dgm:t>
        <a:bodyPr/>
        <a:lstStyle/>
        <a:p>
          <a:endParaRPr lang="en-US"/>
        </a:p>
      </dgm:t>
    </dgm:pt>
    <dgm:pt modelId="{CAF788EF-1E3A-45D3-B07E-84DEF02569D8}">
      <dgm:prSet/>
      <dgm:spPr/>
      <dgm:t>
        <a:bodyPr/>
        <a:lstStyle/>
        <a:p>
          <a:r>
            <a:rPr lang="en-US"/>
            <a:t>1:55 - 2:00		Break</a:t>
          </a:r>
        </a:p>
      </dgm:t>
    </dgm:pt>
    <dgm:pt modelId="{3CB3D519-BD59-4963-B4E2-C820829B9469}" type="parTrans" cxnId="{87CA0738-78C5-417E-A1D7-266C3C51EA83}">
      <dgm:prSet/>
      <dgm:spPr/>
      <dgm:t>
        <a:bodyPr/>
        <a:lstStyle/>
        <a:p>
          <a:endParaRPr lang="en-US"/>
        </a:p>
      </dgm:t>
    </dgm:pt>
    <dgm:pt modelId="{4CD4048B-22BA-4B85-81B7-3F10F79E2C31}" type="sibTrans" cxnId="{87CA0738-78C5-417E-A1D7-266C3C51EA83}">
      <dgm:prSet/>
      <dgm:spPr/>
      <dgm:t>
        <a:bodyPr/>
        <a:lstStyle/>
        <a:p>
          <a:endParaRPr lang="en-US"/>
        </a:p>
      </dgm:t>
    </dgm:pt>
    <dgm:pt modelId="{63799151-CE1F-4D00-9078-F933BB7030EE}">
      <dgm:prSet/>
      <dgm:spPr/>
      <dgm:t>
        <a:bodyPr/>
        <a:lstStyle/>
        <a:p>
          <a:pPr rtl="0"/>
          <a:r>
            <a:rPr lang="en-US"/>
            <a:t>2:00 - 2:45</a:t>
          </a:r>
          <a:r>
            <a:rPr lang="en-US">
              <a:latin typeface="Calibri Light" panose="020F0302020204030204"/>
            </a:rPr>
            <a:t>           		</a:t>
          </a:r>
          <a:r>
            <a:rPr lang="en-US"/>
            <a:t>Data and Conversating about food insecurity with</a:t>
          </a:r>
          <a:r>
            <a:rPr lang="en-US">
              <a:latin typeface="Calibri Light" panose="020F0302020204030204"/>
            </a:rPr>
            <a:t> Estella</a:t>
          </a:r>
          <a:endParaRPr lang="en-US"/>
        </a:p>
      </dgm:t>
    </dgm:pt>
    <dgm:pt modelId="{FD9FD943-8984-4437-929C-A5DA24BFACCF}" type="parTrans" cxnId="{5D36D199-DAD1-48E5-9080-ADC0EEACDC37}">
      <dgm:prSet/>
      <dgm:spPr/>
      <dgm:t>
        <a:bodyPr/>
        <a:lstStyle/>
        <a:p>
          <a:endParaRPr lang="en-US"/>
        </a:p>
      </dgm:t>
    </dgm:pt>
    <dgm:pt modelId="{BDB40163-0E97-4D1D-AD17-B1867C30A9D2}" type="sibTrans" cxnId="{5D36D199-DAD1-48E5-9080-ADC0EEACDC37}">
      <dgm:prSet/>
      <dgm:spPr/>
      <dgm:t>
        <a:bodyPr/>
        <a:lstStyle/>
        <a:p>
          <a:endParaRPr lang="en-US"/>
        </a:p>
      </dgm:t>
    </dgm:pt>
    <dgm:pt modelId="{619BFA67-B1E2-4EF7-819A-3D88855A3740}">
      <dgm:prSet/>
      <dgm:spPr/>
      <dgm:t>
        <a:bodyPr/>
        <a:lstStyle/>
        <a:p>
          <a:r>
            <a:rPr lang="en-US"/>
            <a:t>2:45 – 3:00		Role Play Exercise</a:t>
          </a:r>
        </a:p>
      </dgm:t>
    </dgm:pt>
    <dgm:pt modelId="{8AA229EB-F95D-4946-A999-9448E7C66501}" type="parTrans" cxnId="{0B8BBFF6-3C9F-49B8-B826-9B451B94E60C}">
      <dgm:prSet/>
      <dgm:spPr/>
      <dgm:t>
        <a:bodyPr/>
        <a:lstStyle/>
        <a:p>
          <a:endParaRPr lang="en-US"/>
        </a:p>
      </dgm:t>
    </dgm:pt>
    <dgm:pt modelId="{14FAD1EC-A805-400E-9492-4388866A4EF8}" type="sibTrans" cxnId="{0B8BBFF6-3C9F-49B8-B826-9B451B94E60C}">
      <dgm:prSet/>
      <dgm:spPr/>
      <dgm:t>
        <a:bodyPr/>
        <a:lstStyle/>
        <a:p>
          <a:endParaRPr lang="en-US"/>
        </a:p>
      </dgm:t>
    </dgm:pt>
    <dgm:pt modelId="{AD4C728E-2638-4456-91DB-21483A742245}">
      <dgm:prSet/>
      <dgm:spPr/>
      <dgm:t>
        <a:bodyPr/>
        <a:lstStyle/>
        <a:p>
          <a:r>
            <a:rPr lang="en-US"/>
            <a:t>3:00 – 3:15 		Community Resources Available with Joyce</a:t>
          </a:r>
        </a:p>
      </dgm:t>
    </dgm:pt>
    <dgm:pt modelId="{5BBCFACB-119A-4F6C-A1FD-FB8779109043}" type="parTrans" cxnId="{AA62F890-3EAD-46EB-8547-2747C893EB20}">
      <dgm:prSet/>
      <dgm:spPr/>
      <dgm:t>
        <a:bodyPr/>
        <a:lstStyle/>
        <a:p>
          <a:endParaRPr lang="en-US"/>
        </a:p>
      </dgm:t>
    </dgm:pt>
    <dgm:pt modelId="{D05AED53-1615-4F21-B26B-3D77A1A84F1D}" type="sibTrans" cxnId="{AA62F890-3EAD-46EB-8547-2747C893EB20}">
      <dgm:prSet/>
      <dgm:spPr/>
      <dgm:t>
        <a:bodyPr/>
        <a:lstStyle/>
        <a:p>
          <a:endParaRPr lang="en-US"/>
        </a:p>
      </dgm:t>
    </dgm:pt>
    <dgm:pt modelId="{3B8A47B4-8343-4176-82D2-B0D1973B2021}">
      <dgm:prSet/>
      <dgm:spPr/>
      <dgm:t>
        <a:bodyPr/>
        <a:lstStyle/>
        <a:p>
          <a:r>
            <a:rPr lang="en-US"/>
            <a:t>3:15 – 3:30		Questions and Evaluations</a:t>
          </a:r>
        </a:p>
      </dgm:t>
    </dgm:pt>
    <dgm:pt modelId="{9F1D7EB8-2431-492F-ADE8-7EBB6ACD9AB1}" type="parTrans" cxnId="{7533017B-EEFB-4123-92F5-F59ECD37C003}">
      <dgm:prSet/>
      <dgm:spPr/>
      <dgm:t>
        <a:bodyPr/>
        <a:lstStyle/>
        <a:p>
          <a:endParaRPr lang="en-US"/>
        </a:p>
      </dgm:t>
    </dgm:pt>
    <dgm:pt modelId="{B24B8D06-2542-43EF-8612-DBC527A3D6A6}" type="sibTrans" cxnId="{7533017B-EEFB-4123-92F5-F59ECD37C003}">
      <dgm:prSet/>
      <dgm:spPr/>
      <dgm:t>
        <a:bodyPr/>
        <a:lstStyle/>
        <a:p>
          <a:endParaRPr lang="en-US"/>
        </a:p>
      </dgm:t>
    </dgm:pt>
    <dgm:pt modelId="{7D08F6F3-4484-4084-A6A1-EE4100BB0B7D}" type="pres">
      <dgm:prSet presAssocID="{F92C4A43-9D15-4BF3-9713-8F77256FDB63}" presName="vert0" presStyleCnt="0">
        <dgm:presLayoutVars>
          <dgm:dir/>
          <dgm:animOne val="branch"/>
          <dgm:animLvl val="lvl"/>
        </dgm:presLayoutVars>
      </dgm:prSet>
      <dgm:spPr/>
    </dgm:pt>
    <dgm:pt modelId="{67D30AF0-FB4A-449A-A3DE-A8C4B08D912F}" type="pres">
      <dgm:prSet presAssocID="{B2371CFD-AFFF-4BED-B892-BE036905BBB0}" presName="thickLine" presStyleLbl="alignNode1" presStyleIdx="0" presStyleCnt="12"/>
      <dgm:spPr/>
    </dgm:pt>
    <dgm:pt modelId="{EC20008B-1EB6-404E-B6B4-2CBA812B0437}" type="pres">
      <dgm:prSet presAssocID="{B2371CFD-AFFF-4BED-B892-BE036905BBB0}" presName="horz1" presStyleCnt="0"/>
      <dgm:spPr/>
    </dgm:pt>
    <dgm:pt modelId="{C8F865F3-3655-4B88-BAA1-33A22AE7EB89}" type="pres">
      <dgm:prSet presAssocID="{B2371CFD-AFFF-4BED-B892-BE036905BBB0}" presName="tx1" presStyleLbl="revTx" presStyleIdx="0" presStyleCnt="12"/>
      <dgm:spPr/>
    </dgm:pt>
    <dgm:pt modelId="{C9F2CD24-4C18-4EF4-9A8F-9AC243FDD57C}" type="pres">
      <dgm:prSet presAssocID="{B2371CFD-AFFF-4BED-B892-BE036905BBB0}" presName="vert1" presStyleCnt="0"/>
      <dgm:spPr/>
    </dgm:pt>
    <dgm:pt modelId="{9C4D4C9E-3D43-4C48-945D-52A0134C6DC1}" type="pres">
      <dgm:prSet presAssocID="{4D2F5C3D-EBBB-4617-B7E3-67BD696CC16F}" presName="thickLine" presStyleLbl="alignNode1" presStyleIdx="1" presStyleCnt="12"/>
      <dgm:spPr/>
    </dgm:pt>
    <dgm:pt modelId="{EAAEEAE1-7BF9-4A28-8924-0A70D122A831}" type="pres">
      <dgm:prSet presAssocID="{4D2F5C3D-EBBB-4617-B7E3-67BD696CC16F}" presName="horz1" presStyleCnt="0"/>
      <dgm:spPr/>
    </dgm:pt>
    <dgm:pt modelId="{446358B2-8F17-42BB-8EE2-7D316A7DDD24}" type="pres">
      <dgm:prSet presAssocID="{4D2F5C3D-EBBB-4617-B7E3-67BD696CC16F}" presName="tx1" presStyleLbl="revTx" presStyleIdx="1" presStyleCnt="12"/>
      <dgm:spPr/>
    </dgm:pt>
    <dgm:pt modelId="{0A03665C-2063-46E7-8531-43BD68339348}" type="pres">
      <dgm:prSet presAssocID="{4D2F5C3D-EBBB-4617-B7E3-67BD696CC16F}" presName="vert1" presStyleCnt="0"/>
      <dgm:spPr/>
    </dgm:pt>
    <dgm:pt modelId="{18AF16FD-9147-4E47-A91A-605737E04277}" type="pres">
      <dgm:prSet presAssocID="{677E4C7B-EBD8-47B1-A431-CD28FF6C6E29}" presName="thickLine" presStyleLbl="alignNode1" presStyleIdx="2" presStyleCnt="12"/>
      <dgm:spPr/>
    </dgm:pt>
    <dgm:pt modelId="{83560EB3-B256-4A7F-BF68-EA38B91BDCAA}" type="pres">
      <dgm:prSet presAssocID="{677E4C7B-EBD8-47B1-A431-CD28FF6C6E29}" presName="horz1" presStyleCnt="0"/>
      <dgm:spPr/>
    </dgm:pt>
    <dgm:pt modelId="{08893932-1F8F-4FE0-9D56-668F8D7D81B0}" type="pres">
      <dgm:prSet presAssocID="{677E4C7B-EBD8-47B1-A431-CD28FF6C6E29}" presName="tx1" presStyleLbl="revTx" presStyleIdx="2" presStyleCnt="12"/>
      <dgm:spPr/>
    </dgm:pt>
    <dgm:pt modelId="{76F262E9-4924-4EA0-9DB6-D6AC19CA74DF}" type="pres">
      <dgm:prSet presAssocID="{677E4C7B-EBD8-47B1-A431-CD28FF6C6E29}" presName="vert1" presStyleCnt="0"/>
      <dgm:spPr/>
    </dgm:pt>
    <dgm:pt modelId="{BFE89A94-911E-4F6C-A750-7FD34C6B9C73}" type="pres">
      <dgm:prSet presAssocID="{D3D72A15-BF31-4D1F-924D-609BE8F5FABE}" presName="thickLine" presStyleLbl="alignNode1" presStyleIdx="3" presStyleCnt="12"/>
      <dgm:spPr/>
    </dgm:pt>
    <dgm:pt modelId="{22A27EB9-3EAD-4FE2-B0A7-2806FD3C5048}" type="pres">
      <dgm:prSet presAssocID="{D3D72A15-BF31-4D1F-924D-609BE8F5FABE}" presName="horz1" presStyleCnt="0"/>
      <dgm:spPr/>
    </dgm:pt>
    <dgm:pt modelId="{B4803CDE-7AAE-444D-9170-3F4C40F63520}" type="pres">
      <dgm:prSet presAssocID="{D3D72A15-BF31-4D1F-924D-609BE8F5FABE}" presName="tx1" presStyleLbl="revTx" presStyleIdx="3" presStyleCnt="12"/>
      <dgm:spPr/>
    </dgm:pt>
    <dgm:pt modelId="{315C0D7B-76DB-410F-9EE7-A426D7F36819}" type="pres">
      <dgm:prSet presAssocID="{D3D72A15-BF31-4D1F-924D-609BE8F5FABE}" presName="vert1" presStyleCnt="0"/>
      <dgm:spPr/>
    </dgm:pt>
    <dgm:pt modelId="{A0EEA569-D236-43EE-AB4A-CBF8EA7A33F2}" type="pres">
      <dgm:prSet presAssocID="{D0F453D6-5CE3-4BDA-A4F2-FB9DAA1391F0}" presName="thickLine" presStyleLbl="alignNode1" presStyleIdx="4" presStyleCnt="12"/>
      <dgm:spPr/>
    </dgm:pt>
    <dgm:pt modelId="{0CE9B1FA-CB85-4ECE-B0A7-AEF9FF8C8DB7}" type="pres">
      <dgm:prSet presAssocID="{D0F453D6-5CE3-4BDA-A4F2-FB9DAA1391F0}" presName="horz1" presStyleCnt="0"/>
      <dgm:spPr/>
    </dgm:pt>
    <dgm:pt modelId="{FF0E30D3-E67F-42BE-9018-75F0A4FA7E9F}" type="pres">
      <dgm:prSet presAssocID="{D0F453D6-5CE3-4BDA-A4F2-FB9DAA1391F0}" presName="tx1" presStyleLbl="revTx" presStyleIdx="4" presStyleCnt="12"/>
      <dgm:spPr/>
    </dgm:pt>
    <dgm:pt modelId="{0FB22D1A-EC56-4D5F-B305-8303BA083CBE}" type="pres">
      <dgm:prSet presAssocID="{D0F453D6-5CE3-4BDA-A4F2-FB9DAA1391F0}" presName="vert1" presStyleCnt="0"/>
      <dgm:spPr/>
    </dgm:pt>
    <dgm:pt modelId="{BF301278-89D0-4FC3-8DB5-5B6A1BCE7D21}" type="pres">
      <dgm:prSet presAssocID="{FA2A6C95-77E5-4991-BFDA-912ACA527FA6}" presName="thickLine" presStyleLbl="alignNode1" presStyleIdx="5" presStyleCnt="12"/>
      <dgm:spPr/>
    </dgm:pt>
    <dgm:pt modelId="{AA489686-F596-4DC1-9F97-88638FE64597}" type="pres">
      <dgm:prSet presAssocID="{FA2A6C95-77E5-4991-BFDA-912ACA527FA6}" presName="horz1" presStyleCnt="0"/>
      <dgm:spPr/>
    </dgm:pt>
    <dgm:pt modelId="{0D5797AA-FBA9-455D-9B26-CB62D12F5D1D}" type="pres">
      <dgm:prSet presAssocID="{FA2A6C95-77E5-4991-BFDA-912ACA527FA6}" presName="tx1" presStyleLbl="revTx" presStyleIdx="5" presStyleCnt="12"/>
      <dgm:spPr/>
    </dgm:pt>
    <dgm:pt modelId="{6E29D759-EE23-4CFE-891A-1C0F2EC5AC92}" type="pres">
      <dgm:prSet presAssocID="{FA2A6C95-77E5-4991-BFDA-912ACA527FA6}" presName="vert1" presStyleCnt="0"/>
      <dgm:spPr/>
    </dgm:pt>
    <dgm:pt modelId="{E9718F82-408F-4A2B-AC74-97BE3A4C8073}" type="pres">
      <dgm:prSet presAssocID="{C2266F1D-00BF-41E6-922C-166476B683E3}" presName="thickLine" presStyleLbl="alignNode1" presStyleIdx="6" presStyleCnt="12"/>
      <dgm:spPr/>
    </dgm:pt>
    <dgm:pt modelId="{F3A642AD-1A67-47CC-8DBC-2F4FFA445F5D}" type="pres">
      <dgm:prSet presAssocID="{C2266F1D-00BF-41E6-922C-166476B683E3}" presName="horz1" presStyleCnt="0"/>
      <dgm:spPr/>
    </dgm:pt>
    <dgm:pt modelId="{5168C994-87ED-4329-8191-F90331E7BA68}" type="pres">
      <dgm:prSet presAssocID="{C2266F1D-00BF-41E6-922C-166476B683E3}" presName="tx1" presStyleLbl="revTx" presStyleIdx="6" presStyleCnt="12"/>
      <dgm:spPr/>
    </dgm:pt>
    <dgm:pt modelId="{238D8D20-20FA-429A-A9C6-7786EA3D0F5B}" type="pres">
      <dgm:prSet presAssocID="{C2266F1D-00BF-41E6-922C-166476B683E3}" presName="vert1" presStyleCnt="0"/>
      <dgm:spPr/>
    </dgm:pt>
    <dgm:pt modelId="{3E85E4FF-DB42-4F5C-A00F-A1AC299FA65E}" type="pres">
      <dgm:prSet presAssocID="{CAF788EF-1E3A-45D3-B07E-84DEF02569D8}" presName="thickLine" presStyleLbl="alignNode1" presStyleIdx="7" presStyleCnt="12"/>
      <dgm:spPr/>
    </dgm:pt>
    <dgm:pt modelId="{58A6FE61-C05F-434F-83D3-825655E34956}" type="pres">
      <dgm:prSet presAssocID="{CAF788EF-1E3A-45D3-B07E-84DEF02569D8}" presName="horz1" presStyleCnt="0"/>
      <dgm:spPr/>
    </dgm:pt>
    <dgm:pt modelId="{CC2AD2E5-86DB-4066-828D-54CB94249385}" type="pres">
      <dgm:prSet presAssocID="{CAF788EF-1E3A-45D3-B07E-84DEF02569D8}" presName="tx1" presStyleLbl="revTx" presStyleIdx="7" presStyleCnt="12"/>
      <dgm:spPr/>
    </dgm:pt>
    <dgm:pt modelId="{A853A3B9-76C5-4615-ADE6-C8342D29EF46}" type="pres">
      <dgm:prSet presAssocID="{CAF788EF-1E3A-45D3-B07E-84DEF02569D8}" presName="vert1" presStyleCnt="0"/>
      <dgm:spPr/>
    </dgm:pt>
    <dgm:pt modelId="{F2D9A697-3797-4BDE-AA78-369622B1865A}" type="pres">
      <dgm:prSet presAssocID="{63799151-CE1F-4D00-9078-F933BB7030EE}" presName="thickLine" presStyleLbl="alignNode1" presStyleIdx="8" presStyleCnt="12"/>
      <dgm:spPr/>
    </dgm:pt>
    <dgm:pt modelId="{2096176B-6BEB-459B-809D-7F8C8E42A24C}" type="pres">
      <dgm:prSet presAssocID="{63799151-CE1F-4D00-9078-F933BB7030EE}" presName="horz1" presStyleCnt="0"/>
      <dgm:spPr/>
    </dgm:pt>
    <dgm:pt modelId="{D874353B-B462-44D0-90EC-1046E8A4DEBF}" type="pres">
      <dgm:prSet presAssocID="{63799151-CE1F-4D00-9078-F933BB7030EE}" presName="tx1" presStyleLbl="revTx" presStyleIdx="8" presStyleCnt="12"/>
      <dgm:spPr/>
    </dgm:pt>
    <dgm:pt modelId="{43E375DA-54B2-43DC-8B80-1A2769A237EF}" type="pres">
      <dgm:prSet presAssocID="{63799151-CE1F-4D00-9078-F933BB7030EE}" presName="vert1" presStyleCnt="0"/>
      <dgm:spPr/>
    </dgm:pt>
    <dgm:pt modelId="{CB450992-19AB-4CB9-9B89-5741CEAE1FA7}" type="pres">
      <dgm:prSet presAssocID="{619BFA67-B1E2-4EF7-819A-3D88855A3740}" presName="thickLine" presStyleLbl="alignNode1" presStyleIdx="9" presStyleCnt="12"/>
      <dgm:spPr/>
    </dgm:pt>
    <dgm:pt modelId="{D7929F24-1752-4B9A-ADD0-6B76B4D6E7CD}" type="pres">
      <dgm:prSet presAssocID="{619BFA67-B1E2-4EF7-819A-3D88855A3740}" presName="horz1" presStyleCnt="0"/>
      <dgm:spPr/>
    </dgm:pt>
    <dgm:pt modelId="{8E5AA63D-A722-4409-B7E1-6A5D758ACED4}" type="pres">
      <dgm:prSet presAssocID="{619BFA67-B1E2-4EF7-819A-3D88855A3740}" presName="tx1" presStyleLbl="revTx" presStyleIdx="9" presStyleCnt="12"/>
      <dgm:spPr/>
    </dgm:pt>
    <dgm:pt modelId="{43608A6F-69C8-4FE7-8107-DE66A6FEEA28}" type="pres">
      <dgm:prSet presAssocID="{619BFA67-B1E2-4EF7-819A-3D88855A3740}" presName="vert1" presStyleCnt="0"/>
      <dgm:spPr/>
    </dgm:pt>
    <dgm:pt modelId="{BBA29C6E-2828-47C2-8E63-4E5E499389AE}" type="pres">
      <dgm:prSet presAssocID="{AD4C728E-2638-4456-91DB-21483A742245}" presName="thickLine" presStyleLbl="alignNode1" presStyleIdx="10" presStyleCnt="12"/>
      <dgm:spPr/>
    </dgm:pt>
    <dgm:pt modelId="{07E64332-1096-457C-AE37-AFC991E04084}" type="pres">
      <dgm:prSet presAssocID="{AD4C728E-2638-4456-91DB-21483A742245}" presName="horz1" presStyleCnt="0"/>
      <dgm:spPr/>
    </dgm:pt>
    <dgm:pt modelId="{B5C3681A-8598-4FC2-AA04-9C0CE7338CA9}" type="pres">
      <dgm:prSet presAssocID="{AD4C728E-2638-4456-91DB-21483A742245}" presName="tx1" presStyleLbl="revTx" presStyleIdx="10" presStyleCnt="12"/>
      <dgm:spPr/>
    </dgm:pt>
    <dgm:pt modelId="{28D2F638-0E67-4A2B-9CA5-316950C29600}" type="pres">
      <dgm:prSet presAssocID="{AD4C728E-2638-4456-91DB-21483A742245}" presName="vert1" presStyleCnt="0"/>
      <dgm:spPr/>
    </dgm:pt>
    <dgm:pt modelId="{4E9815B0-797E-4C57-8968-75EA17F54DA5}" type="pres">
      <dgm:prSet presAssocID="{3B8A47B4-8343-4176-82D2-B0D1973B2021}" presName="thickLine" presStyleLbl="alignNode1" presStyleIdx="11" presStyleCnt="12"/>
      <dgm:spPr/>
    </dgm:pt>
    <dgm:pt modelId="{B30ADFE1-1144-4B3A-8BCF-354CD2E40C2B}" type="pres">
      <dgm:prSet presAssocID="{3B8A47B4-8343-4176-82D2-B0D1973B2021}" presName="horz1" presStyleCnt="0"/>
      <dgm:spPr/>
    </dgm:pt>
    <dgm:pt modelId="{9FE88FF6-3732-4D27-828E-AC782DC3A865}" type="pres">
      <dgm:prSet presAssocID="{3B8A47B4-8343-4176-82D2-B0D1973B2021}" presName="tx1" presStyleLbl="revTx" presStyleIdx="11" presStyleCnt="12"/>
      <dgm:spPr/>
    </dgm:pt>
    <dgm:pt modelId="{6252353C-4AE8-4F00-A72F-E893B35F7B31}" type="pres">
      <dgm:prSet presAssocID="{3B8A47B4-8343-4176-82D2-B0D1973B2021}" presName="vert1" presStyleCnt="0"/>
      <dgm:spPr/>
    </dgm:pt>
  </dgm:ptLst>
  <dgm:cxnLst>
    <dgm:cxn modelId="{E5F7BF04-E362-45FE-B55D-21FD25A1496B}" type="presOf" srcId="{B2371CFD-AFFF-4BED-B892-BE036905BBB0}" destId="{C8F865F3-3655-4B88-BAA1-33A22AE7EB89}" srcOrd="0" destOrd="0" presId="urn:microsoft.com/office/officeart/2008/layout/LinedList"/>
    <dgm:cxn modelId="{55141627-64C4-4B96-B326-6F1ACA3F47FD}" type="presOf" srcId="{AD4C728E-2638-4456-91DB-21483A742245}" destId="{B5C3681A-8598-4FC2-AA04-9C0CE7338CA9}" srcOrd="0" destOrd="0" presId="urn:microsoft.com/office/officeart/2008/layout/LinedList"/>
    <dgm:cxn modelId="{87CA0738-78C5-417E-A1D7-266C3C51EA83}" srcId="{F92C4A43-9D15-4BF3-9713-8F77256FDB63}" destId="{CAF788EF-1E3A-45D3-B07E-84DEF02569D8}" srcOrd="7" destOrd="0" parTransId="{3CB3D519-BD59-4963-B4E2-C820829B9469}" sibTransId="{4CD4048B-22BA-4B85-81B7-3F10F79E2C31}"/>
    <dgm:cxn modelId="{2330A53E-1C38-4928-A53D-035ADC2BF0DF}" srcId="{F92C4A43-9D15-4BF3-9713-8F77256FDB63}" destId="{677E4C7B-EBD8-47B1-A431-CD28FF6C6E29}" srcOrd="2" destOrd="0" parTransId="{57B64BB5-3832-4E94-B68F-883CA4DAA695}" sibTransId="{1ED2B907-B509-4460-9D1F-F706D712E59D}"/>
    <dgm:cxn modelId="{1D274440-0236-4FA2-9E0D-130A54C5458E}" srcId="{F92C4A43-9D15-4BF3-9713-8F77256FDB63}" destId="{C2266F1D-00BF-41E6-922C-166476B683E3}" srcOrd="6" destOrd="0" parTransId="{8EBF7780-70E9-48AA-AF6A-901888DF2039}" sibTransId="{CA325D68-B075-448E-9444-15D5B8CECA8C}"/>
    <dgm:cxn modelId="{6226515E-A03C-496E-8A02-22D465E1D214}" type="presOf" srcId="{677E4C7B-EBD8-47B1-A431-CD28FF6C6E29}" destId="{08893932-1F8F-4FE0-9D56-668F8D7D81B0}" srcOrd="0" destOrd="0" presId="urn:microsoft.com/office/officeart/2008/layout/LinedList"/>
    <dgm:cxn modelId="{BDE36B69-30A3-4A8B-8E9A-738362F0664E}" type="presOf" srcId="{C2266F1D-00BF-41E6-922C-166476B683E3}" destId="{5168C994-87ED-4329-8191-F90331E7BA68}" srcOrd="0" destOrd="0" presId="urn:microsoft.com/office/officeart/2008/layout/LinedList"/>
    <dgm:cxn modelId="{FF82ED6B-A6FB-4435-9068-5B7F6181EA74}" type="presOf" srcId="{D0F453D6-5CE3-4BDA-A4F2-FB9DAA1391F0}" destId="{FF0E30D3-E67F-42BE-9018-75F0A4FA7E9F}" srcOrd="0" destOrd="0" presId="urn:microsoft.com/office/officeart/2008/layout/LinedList"/>
    <dgm:cxn modelId="{518AE16F-7D8C-42DE-ABB9-C87DAA864901}" type="presOf" srcId="{3B8A47B4-8343-4176-82D2-B0D1973B2021}" destId="{9FE88FF6-3732-4D27-828E-AC782DC3A865}" srcOrd="0" destOrd="0" presId="urn:microsoft.com/office/officeart/2008/layout/LinedList"/>
    <dgm:cxn modelId="{7533017B-EEFB-4123-92F5-F59ECD37C003}" srcId="{F92C4A43-9D15-4BF3-9713-8F77256FDB63}" destId="{3B8A47B4-8343-4176-82D2-B0D1973B2021}" srcOrd="11" destOrd="0" parTransId="{9F1D7EB8-2431-492F-ADE8-7EBB6ACD9AB1}" sibTransId="{B24B8D06-2542-43EF-8612-DBC527A3D6A6}"/>
    <dgm:cxn modelId="{F6BCF38A-9F6C-42D1-A223-96CE2F8CEA94}" srcId="{F92C4A43-9D15-4BF3-9713-8F77256FDB63}" destId="{D3D72A15-BF31-4D1F-924D-609BE8F5FABE}" srcOrd="3" destOrd="0" parTransId="{D5CE52DD-801A-4F45-913F-859B47AF1B6A}" sibTransId="{DA84EEFE-E615-4E2B-907E-039615B0B61E}"/>
    <dgm:cxn modelId="{210A178E-6386-4379-B34F-752476EDF669}" type="presOf" srcId="{63799151-CE1F-4D00-9078-F933BB7030EE}" destId="{D874353B-B462-44D0-90EC-1046E8A4DEBF}" srcOrd="0" destOrd="0" presId="urn:microsoft.com/office/officeart/2008/layout/LinedList"/>
    <dgm:cxn modelId="{AA62F890-3EAD-46EB-8547-2747C893EB20}" srcId="{F92C4A43-9D15-4BF3-9713-8F77256FDB63}" destId="{AD4C728E-2638-4456-91DB-21483A742245}" srcOrd="10" destOrd="0" parTransId="{5BBCFACB-119A-4F6C-A1FD-FB8779109043}" sibTransId="{D05AED53-1615-4F21-B26B-3D77A1A84F1D}"/>
    <dgm:cxn modelId="{5D36D199-DAD1-48E5-9080-ADC0EEACDC37}" srcId="{F92C4A43-9D15-4BF3-9713-8F77256FDB63}" destId="{63799151-CE1F-4D00-9078-F933BB7030EE}" srcOrd="8" destOrd="0" parTransId="{FD9FD943-8984-4437-929C-A5DA24BFACCF}" sibTransId="{BDB40163-0E97-4D1D-AD17-B1867C30A9D2}"/>
    <dgm:cxn modelId="{682032A7-30DF-4CC2-8ABD-9A9DB5F4153E}" srcId="{F92C4A43-9D15-4BF3-9713-8F77256FDB63}" destId="{FA2A6C95-77E5-4991-BFDA-912ACA527FA6}" srcOrd="5" destOrd="0" parTransId="{67E58ECA-5093-4D13-ACBC-A2A6E8CF2636}" sibTransId="{2EEDBB19-4638-4EBB-A779-53641A1E310A}"/>
    <dgm:cxn modelId="{0D0FB7A9-88F3-4B50-B040-F9A45873139C}" srcId="{F92C4A43-9D15-4BF3-9713-8F77256FDB63}" destId="{D0F453D6-5CE3-4BDA-A4F2-FB9DAA1391F0}" srcOrd="4" destOrd="0" parTransId="{208AF2D4-AFAD-4D28-84F7-0C9BEF2E5171}" sibTransId="{4BF25B00-19CF-4452-B4BF-C9F244330A02}"/>
    <dgm:cxn modelId="{DFA332B6-2CED-408B-AA79-01B61BAE5339}" type="presOf" srcId="{619BFA67-B1E2-4EF7-819A-3D88855A3740}" destId="{8E5AA63D-A722-4409-B7E1-6A5D758ACED4}" srcOrd="0" destOrd="0" presId="urn:microsoft.com/office/officeart/2008/layout/LinedList"/>
    <dgm:cxn modelId="{EB4909B8-76CF-46D4-ACD1-5D12E9DD8724}" srcId="{F92C4A43-9D15-4BF3-9713-8F77256FDB63}" destId="{4D2F5C3D-EBBB-4617-B7E3-67BD696CC16F}" srcOrd="1" destOrd="0" parTransId="{238771BE-780C-4AB6-9601-34DB303183CF}" sibTransId="{5B31CAD5-5A94-4ADC-879B-76D4408EAFFE}"/>
    <dgm:cxn modelId="{60DB1BBF-7B9A-4645-85F1-81841A3B0811}" type="presOf" srcId="{F92C4A43-9D15-4BF3-9713-8F77256FDB63}" destId="{7D08F6F3-4484-4084-A6A1-EE4100BB0B7D}" srcOrd="0" destOrd="0" presId="urn:microsoft.com/office/officeart/2008/layout/LinedList"/>
    <dgm:cxn modelId="{A4B352D9-9F3C-460B-8308-44CE099E680A}" type="presOf" srcId="{4D2F5C3D-EBBB-4617-B7E3-67BD696CC16F}" destId="{446358B2-8F17-42BB-8EE2-7D316A7DDD24}" srcOrd="0" destOrd="0" presId="urn:microsoft.com/office/officeart/2008/layout/LinedList"/>
    <dgm:cxn modelId="{27621BDB-D79C-45D2-BE15-E376FC9BD76A}" srcId="{F92C4A43-9D15-4BF3-9713-8F77256FDB63}" destId="{B2371CFD-AFFF-4BED-B892-BE036905BBB0}" srcOrd="0" destOrd="0" parTransId="{07FA0297-81B8-47C3-AA3E-63B1FBD40ABB}" sibTransId="{2CE422EA-182B-4355-9657-4C5F12DDD280}"/>
    <dgm:cxn modelId="{131762E6-370B-4976-8BE4-F9B83FFD2D50}" type="presOf" srcId="{D3D72A15-BF31-4D1F-924D-609BE8F5FABE}" destId="{B4803CDE-7AAE-444D-9170-3F4C40F63520}" srcOrd="0" destOrd="0" presId="urn:microsoft.com/office/officeart/2008/layout/LinedList"/>
    <dgm:cxn modelId="{5F4924ED-F785-4448-83AE-6B7CD43DF345}" type="presOf" srcId="{FA2A6C95-77E5-4991-BFDA-912ACA527FA6}" destId="{0D5797AA-FBA9-455D-9B26-CB62D12F5D1D}" srcOrd="0" destOrd="0" presId="urn:microsoft.com/office/officeart/2008/layout/LinedList"/>
    <dgm:cxn modelId="{0B8BBFF6-3C9F-49B8-B826-9B451B94E60C}" srcId="{F92C4A43-9D15-4BF3-9713-8F77256FDB63}" destId="{619BFA67-B1E2-4EF7-819A-3D88855A3740}" srcOrd="9" destOrd="0" parTransId="{8AA229EB-F95D-4946-A999-9448E7C66501}" sibTransId="{14FAD1EC-A805-400E-9492-4388866A4EF8}"/>
    <dgm:cxn modelId="{299D14FB-1E52-41B5-BDBF-C577AE07DED6}" type="presOf" srcId="{CAF788EF-1E3A-45D3-B07E-84DEF02569D8}" destId="{CC2AD2E5-86DB-4066-828D-54CB94249385}" srcOrd="0" destOrd="0" presId="urn:microsoft.com/office/officeart/2008/layout/LinedList"/>
    <dgm:cxn modelId="{24709B29-1914-4736-919B-3E7FE07FD2A9}" type="presParOf" srcId="{7D08F6F3-4484-4084-A6A1-EE4100BB0B7D}" destId="{67D30AF0-FB4A-449A-A3DE-A8C4B08D912F}" srcOrd="0" destOrd="0" presId="urn:microsoft.com/office/officeart/2008/layout/LinedList"/>
    <dgm:cxn modelId="{193BC526-1770-4BB7-B79C-0A30BCB976EF}" type="presParOf" srcId="{7D08F6F3-4484-4084-A6A1-EE4100BB0B7D}" destId="{EC20008B-1EB6-404E-B6B4-2CBA812B0437}" srcOrd="1" destOrd="0" presId="urn:microsoft.com/office/officeart/2008/layout/LinedList"/>
    <dgm:cxn modelId="{5BF9AD9F-ED18-4E03-BF02-EC2334D0D1FA}" type="presParOf" srcId="{EC20008B-1EB6-404E-B6B4-2CBA812B0437}" destId="{C8F865F3-3655-4B88-BAA1-33A22AE7EB89}" srcOrd="0" destOrd="0" presId="urn:microsoft.com/office/officeart/2008/layout/LinedList"/>
    <dgm:cxn modelId="{9C824CBF-67F5-4C85-AF85-092F7DE48E01}" type="presParOf" srcId="{EC20008B-1EB6-404E-B6B4-2CBA812B0437}" destId="{C9F2CD24-4C18-4EF4-9A8F-9AC243FDD57C}" srcOrd="1" destOrd="0" presId="urn:microsoft.com/office/officeart/2008/layout/LinedList"/>
    <dgm:cxn modelId="{5A618621-B147-4679-8AEF-417582EDC331}" type="presParOf" srcId="{7D08F6F3-4484-4084-A6A1-EE4100BB0B7D}" destId="{9C4D4C9E-3D43-4C48-945D-52A0134C6DC1}" srcOrd="2" destOrd="0" presId="urn:microsoft.com/office/officeart/2008/layout/LinedList"/>
    <dgm:cxn modelId="{078CF519-73B9-43C6-B335-4DAC2B162B6C}" type="presParOf" srcId="{7D08F6F3-4484-4084-A6A1-EE4100BB0B7D}" destId="{EAAEEAE1-7BF9-4A28-8924-0A70D122A831}" srcOrd="3" destOrd="0" presId="urn:microsoft.com/office/officeart/2008/layout/LinedList"/>
    <dgm:cxn modelId="{228FC13C-C74D-4BC8-8F3C-E5CE55BE979E}" type="presParOf" srcId="{EAAEEAE1-7BF9-4A28-8924-0A70D122A831}" destId="{446358B2-8F17-42BB-8EE2-7D316A7DDD24}" srcOrd="0" destOrd="0" presId="urn:microsoft.com/office/officeart/2008/layout/LinedList"/>
    <dgm:cxn modelId="{021CAEF9-5D58-4BCF-8D8B-B3BE7E332179}" type="presParOf" srcId="{EAAEEAE1-7BF9-4A28-8924-0A70D122A831}" destId="{0A03665C-2063-46E7-8531-43BD68339348}" srcOrd="1" destOrd="0" presId="urn:microsoft.com/office/officeart/2008/layout/LinedList"/>
    <dgm:cxn modelId="{EA89AFB8-65C2-4907-A7BA-F102E28C1FC9}" type="presParOf" srcId="{7D08F6F3-4484-4084-A6A1-EE4100BB0B7D}" destId="{18AF16FD-9147-4E47-A91A-605737E04277}" srcOrd="4" destOrd="0" presId="urn:microsoft.com/office/officeart/2008/layout/LinedList"/>
    <dgm:cxn modelId="{F9AEA115-AE8B-481D-8904-F15AAAF6FE38}" type="presParOf" srcId="{7D08F6F3-4484-4084-A6A1-EE4100BB0B7D}" destId="{83560EB3-B256-4A7F-BF68-EA38B91BDCAA}" srcOrd="5" destOrd="0" presId="urn:microsoft.com/office/officeart/2008/layout/LinedList"/>
    <dgm:cxn modelId="{BBFBDC96-1117-48E6-87B9-D32EEF73C1F8}" type="presParOf" srcId="{83560EB3-B256-4A7F-BF68-EA38B91BDCAA}" destId="{08893932-1F8F-4FE0-9D56-668F8D7D81B0}" srcOrd="0" destOrd="0" presId="urn:microsoft.com/office/officeart/2008/layout/LinedList"/>
    <dgm:cxn modelId="{253FB374-5D91-4647-92E5-94AC808B5070}" type="presParOf" srcId="{83560EB3-B256-4A7F-BF68-EA38B91BDCAA}" destId="{76F262E9-4924-4EA0-9DB6-D6AC19CA74DF}" srcOrd="1" destOrd="0" presId="urn:microsoft.com/office/officeart/2008/layout/LinedList"/>
    <dgm:cxn modelId="{72265981-08DF-4445-AE14-2AB0E94D368E}" type="presParOf" srcId="{7D08F6F3-4484-4084-A6A1-EE4100BB0B7D}" destId="{BFE89A94-911E-4F6C-A750-7FD34C6B9C73}" srcOrd="6" destOrd="0" presId="urn:microsoft.com/office/officeart/2008/layout/LinedList"/>
    <dgm:cxn modelId="{14A73DD5-7DAF-4FB2-BD2F-8F8328BCC4CA}" type="presParOf" srcId="{7D08F6F3-4484-4084-A6A1-EE4100BB0B7D}" destId="{22A27EB9-3EAD-4FE2-B0A7-2806FD3C5048}" srcOrd="7" destOrd="0" presId="urn:microsoft.com/office/officeart/2008/layout/LinedList"/>
    <dgm:cxn modelId="{E3B86D8F-AC86-4048-B421-04A856D37745}" type="presParOf" srcId="{22A27EB9-3EAD-4FE2-B0A7-2806FD3C5048}" destId="{B4803CDE-7AAE-444D-9170-3F4C40F63520}" srcOrd="0" destOrd="0" presId="urn:microsoft.com/office/officeart/2008/layout/LinedList"/>
    <dgm:cxn modelId="{8736FBFC-4A88-4812-83C6-DBFA3465FCC1}" type="presParOf" srcId="{22A27EB9-3EAD-4FE2-B0A7-2806FD3C5048}" destId="{315C0D7B-76DB-410F-9EE7-A426D7F36819}" srcOrd="1" destOrd="0" presId="urn:microsoft.com/office/officeart/2008/layout/LinedList"/>
    <dgm:cxn modelId="{E354506F-3B52-47B3-8CEA-976F23E8E461}" type="presParOf" srcId="{7D08F6F3-4484-4084-A6A1-EE4100BB0B7D}" destId="{A0EEA569-D236-43EE-AB4A-CBF8EA7A33F2}" srcOrd="8" destOrd="0" presId="urn:microsoft.com/office/officeart/2008/layout/LinedList"/>
    <dgm:cxn modelId="{D351EE76-C5A0-4136-8523-40011B3EA86B}" type="presParOf" srcId="{7D08F6F3-4484-4084-A6A1-EE4100BB0B7D}" destId="{0CE9B1FA-CB85-4ECE-B0A7-AEF9FF8C8DB7}" srcOrd="9" destOrd="0" presId="urn:microsoft.com/office/officeart/2008/layout/LinedList"/>
    <dgm:cxn modelId="{9D5F92C1-F20B-42AA-9618-1B9B944214A1}" type="presParOf" srcId="{0CE9B1FA-CB85-4ECE-B0A7-AEF9FF8C8DB7}" destId="{FF0E30D3-E67F-42BE-9018-75F0A4FA7E9F}" srcOrd="0" destOrd="0" presId="urn:microsoft.com/office/officeart/2008/layout/LinedList"/>
    <dgm:cxn modelId="{5E7ED8F0-2C6D-4AC4-9AA8-4C6F4B078BF6}" type="presParOf" srcId="{0CE9B1FA-CB85-4ECE-B0A7-AEF9FF8C8DB7}" destId="{0FB22D1A-EC56-4D5F-B305-8303BA083CBE}" srcOrd="1" destOrd="0" presId="urn:microsoft.com/office/officeart/2008/layout/LinedList"/>
    <dgm:cxn modelId="{979C0655-BD1B-4149-9895-A284D16FB5A3}" type="presParOf" srcId="{7D08F6F3-4484-4084-A6A1-EE4100BB0B7D}" destId="{BF301278-89D0-4FC3-8DB5-5B6A1BCE7D21}" srcOrd="10" destOrd="0" presId="urn:microsoft.com/office/officeart/2008/layout/LinedList"/>
    <dgm:cxn modelId="{D95B6CE0-F76E-4079-ACF2-1B189634B94A}" type="presParOf" srcId="{7D08F6F3-4484-4084-A6A1-EE4100BB0B7D}" destId="{AA489686-F596-4DC1-9F97-88638FE64597}" srcOrd="11" destOrd="0" presId="urn:microsoft.com/office/officeart/2008/layout/LinedList"/>
    <dgm:cxn modelId="{345C5975-E5A3-4842-8CD6-388D7813C531}" type="presParOf" srcId="{AA489686-F596-4DC1-9F97-88638FE64597}" destId="{0D5797AA-FBA9-455D-9B26-CB62D12F5D1D}" srcOrd="0" destOrd="0" presId="urn:microsoft.com/office/officeart/2008/layout/LinedList"/>
    <dgm:cxn modelId="{CB9DA5EF-F491-4113-8F1D-D30F2B7C2559}" type="presParOf" srcId="{AA489686-F596-4DC1-9F97-88638FE64597}" destId="{6E29D759-EE23-4CFE-891A-1C0F2EC5AC92}" srcOrd="1" destOrd="0" presId="urn:microsoft.com/office/officeart/2008/layout/LinedList"/>
    <dgm:cxn modelId="{0F8C5884-3E67-424E-809D-754E818E66FA}" type="presParOf" srcId="{7D08F6F3-4484-4084-A6A1-EE4100BB0B7D}" destId="{E9718F82-408F-4A2B-AC74-97BE3A4C8073}" srcOrd="12" destOrd="0" presId="urn:microsoft.com/office/officeart/2008/layout/LinedList"/>
    <dgm:cxn modelId="{77802FE6-0FFA-448B-911E-FE1D602F75F3}" type="presParOf" srcId="{7D08F6F3-4484-4084-A6A1-EE4100BB0B7D}" destId="{F3A642AD-1A67-47CC-8DBC-2F4FFA445F5D}" srcOrd="13" destOrd="0" presId="urn:microsoft.com/office/officeart/2008/layout/LinedList"/>
    <dgm:cxn modelId="{E50D50B5-CC04-4E54-BECF-2FC4A9F58169}" type="presParOf" srcId="{F3A642AD-1A67-47CC-8DBC-2F4FFA445F5D}" destId="{5168C994-87ED-4329-8191-F90331E7BA68}" srcOrd="0" destOrd="0" presId="urn:microsoft.com/office/officeart/2008/layout/LinedList"/>
    <dgm:cxn modelId="{1974ABB4-86D3-408B-AE89-9A27DCCB1950}" type="presParOf" srcId="{F3A642AD-1A67-47CC-8DBC-2F4FFA445F5D}" destId="{238D8D20-20FA-429A-A9C6-7786EA3D0F5B}" srcOrd="1" destOrd="0" presId="urn:microsoft.com/office/officeart/2008/layout/LinedList"/>
    <dgm:cxn modelId="{C0E62160-6A5F-432B-B3BC-8E1258DC3D7C}" type="presParOf" srcId="{7D08F6F3-4484-4084-A6A1-EE4100BB0B7D}" destId="{3E85E4FF-DB42-4F5C-A00F-A1AC299FA65E}" srcOrd="14" destOrd="0" presId="urn:microsoft.com/office/officeart/2008/layout/LinedList"/>
    <dgm:cxn modelId="{2CFE062F-B1D6-42F1-9425-9B72EDE1F524}" type="presParOf" srcId="{7D08F6F3-4484-4084-A6A1-EE4100BB0B7D}" destId="{58A6FE61-C05F-434F-83D3-825655E34956}" srcOrd="15" destOrd="0" presId="urn:microsoft.com/office/officeart/2008/layout/LinedList"/>
    <dgm:cxn modelId="{4C634984-2F9F-4EE8-BAE8-3A504907BF91}" type="presParOf" srcId="{58A6FE61-C05F-434F-83D3-825655E34956}" destId="{CC2AD2E5-86DB-4066-828D-54CB94249385}" srcOrd="0" destOrd="0" presId="urn:microsoft.com/office/officeart/2008/layout/LinedList"/>
    <dgm:cxn modelId="{6081E34C-3D4E-44C1-97FD-61DAF250F07D}" type="presParOf" srcId="{58A6FE61-C05F-434F-83D3-825655E34956}" destId="{A853A3B9-76C5-4615-ADE6-C8342D29EF46}" srcOrd="1" destOrd="0" presId="urn:microsoft.com/office/officeart/2008/layout/LinedList"/>
    <dgm:cxn modelId="{12B56F15-E1CC-4086-A888-8F0D87D50B92}" type="presParOf" srcId="{7D08F6F3-4484-4084-A6A1-EE4100BB0B7D}" destId="{F2D9A697-3797-4BDE-AA78-369622B1865A}" srcOrd="16" destOrd="0" presId="urn:microsoft.com/office/officeart/2008/layout/LinedList"/>
    <dgm:cxn modelId="{EC2F91BA-95EA-4C51-9D0E-D7D1C8242627}" type="presParOf" srcId="{7D08F6F3-4484-4084-A6A1-EE4100BB0B7D}" destId="{2096176B-6BEB-459B-809D-7F8C8E42A24C}" srcOrd="17" destOrd="0" presId="urn:microsoft.com/office/officeart/2008/layout/LinedList"/>
    <dgm:cxn modelId="{E8F9DDC6-BAD0-4C67-A58C-9B6D9F7953F0}" type="presParOf" srcId="{2096176B-6BEB-459B-809D-7F8C8E42A24C}" destId="{D874353B-B462-44D0-90EC-1046E8A4DEBF}" srcOrd="0" destOrd="0" presId="urn:microsoft.com/office/officeart/2008/layout/LinedList"/>
    <dgm:cxn modelId="{9025AE72-CD5D-4547-B63C-FD2589D53703}" type="presParOf" srcId="{2096176B-6BEB-459B-809D-7F8C8E42A24C}" destId="{43E375DA-54B2-43DC-8B80-1A2769A237EF}" srcOrd="1" destOrd="0" presId="urn:microsoft.com/office/officeart/2008/layout/LinedList"/>
    <dgm:cxn modelId="{F2027E25-DB4F-4F5E-BD33-5F6CA78C01A6}" type="presParOf" srcId="{7D08F6F3-4484-4084-A6A1-EE4100BB0B7D}" destId="{CB450992-19AB-4CB9-9B89-5741CEAE1FA7}" srcOrd="18" destOrd="0" presId="urn:microsoft.com/office/officeart/2008/layout/LinedList"/>
    <dgm:cxn modelId="{1D3EE0AF-B695-4FE3-A917-2EC2EDF0DCC4}" type="presParOf" srcId="{7D08F6F3-4484-4084-A6A1-EE4100BB0B7D}" destId="{D7929F24-1752-4B9A-ADD0-6B76B4D6E7CD}" srcOrd="19" destOrd="0" presId="urn:microsoft.com/office/officeart/2008/layout/LinedList"/>
    <dgm:cxn modelId="{369DC59E-22FC-4A84-93E7-06632D4BF60C}" type="presParOf" srcId="{D7929F24-1752-4B9A-ADD0-6B76B4D6E7CD}" destId="{8E5AA63D-A722-4409-B7E1-6A5D758ACED4}" srcOrd="0" destOrd="0" presId="urn:microsoft.com/office/officeart/2008/layout/LinedList"/>
    <dgm:cxn modelId="{4A38ABB5-2F11-4BE9-B0E5-1E1C4FB5EC01}" type="presParOf" srcId="{D7929F24-1752-4B9A-ADD0-6B76B4D6E7CD}" destId="{43608A6F-69C8-4FE7-8107-DE66A6FEEA28}" srcOrd="1" destOrd="0" presId="urn:microsoft.com/office/officeart/2008/layout/LinedList"/>
    <dgm:cxn modelId="{66A84592-EC4A-4883-8F1A-1AE283EF3740}" type="presParOf" srcId="{7D08F6F3-4484-4084-A6A1-EE4100BB0B7D}" destId="{BBA29C6E-2828-47C2-8E63-4E5E499389AE}" srcOrd="20" destOrd="0" presId="urn:microsoft.com/office/officeart/2008/layout/LinedList"/>
    <dgm:cxn modelId="{A0752113-7729-415D-93AE-5598DF5A7E88}" type="presParOf" srcId="{7D08F6F3-4484-4084-A6A1-EE4100BB0B7D}" destId="{07E64332-1096-457C-AE37-AFC991E04084}" srcOrd="21" destOrd="0" presId="urn:microsoft.com/office/officeart/2008/layout/LinedList"/>
    <dgm:cxn modelId="{C7F4CBC8-5544-49E6-8EFD-61AB886E2291}" type="presParOf" srcId="{07E64332-1096-457C-AE37-AFC991E04084}" destId="{B5C3681A-8598-4FC2-AA04-9C0CE7338CA9}" srcOrd="0" destOrd="0" presId="urn:microsoft.com/office/officeart/2008/layout/LinedList"/>
    <dgm:cxn modelId="{88F4D0F7-7C6B-4060-BA42-CD3982F32691}" type="presParOf" srcId="{07E64332-1096-457C-AE37-AFC991E04084}" destId="{28D2F638-0E67-4A2B-9CA5-316950C29600}" srcOrd="1" destOrd="0" presId="urn:microsoft.com/office/officeart/2008/layout/LinedList"/>
    <dgm:cxn modelId="{49B5045D-7109-4646-B9DF-A68DE9A57981}" type="presParOf" srcId="{7D08F6F3-4484-4084-A6A1-EE4100BB0B7D}" destId="{4E9815B0-797E-4C57-8968-75EA17F54DA5}" srcOrd="22" destOrd="0" presId="urn:microsoft.com/office/officeart/2008/layout/LinedList"/>
    <dgm:cxn modelId="{A76CC06A-4223-4B11-942A-25445B9AA58E}" type="presParOf" srcId="{7D08F6F3-4484-4084-A6A1-EE4100BB0B7D}" destId="{B30ADFE1-1144-4B3A-8BCF-354CD2E40C2B}" srcOrd="23" destOrd="0" presId="urn:microsoft.com/office/officeart/2008/layout/LinedList"/>
    <dgm:cxn modelId="{04F035DE-A74D-4CF6-B99F-54E4EA8AC885}" type="presParOf" srcId="{B30ADFE1-1144-4B3A-8BCF-354CD2E40C2B}" destId="{9FE88FF6-3732-4D27-828E-AC782DC3A865}" srcOrd="0" destOrd="0" presId="urn:microsoft.com/office/officeart/2008/layout/LinedList"/>
    <dgm:cxn modelId="{CEDBD607-2DCF-406B-9069-BA02908A717E}" type="presParOf" srcId="{B30ADFE1-1144-4B3A-8BCF-354CD2E40C2B}" destId="{6252353C-4AE8-4F00-A72F-E893B35F7B3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0A01E1-B593-4DE5-A919-E4A6F41E37ED}"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FA376F50-4A0D-4B35-A79E-12F82477F1D8}">
      <dgm:prSet custT="1"/>
      <dgm:spPr/>
      <dgm:t>
        <a:bodyPr/>
        <a:lstStyle/>
        <a:p>
          <a:r>
            <a:rPr lang="en-US" sz="2000" b="1"/>
            <a:t>The Joint Commission </a:t>
          </a:r>
        </a:p>
        <a:p>
          <a:r>
            <a:rPr lang="en-US" sz="2000"/>
            <a:t>(quality inspectors for more than 22,000 healthcare organizations and programs) Has new health equity requirements that include screening for health-related social needs, making it mandatory for ambulatory healthcare, behavior healthcare, human services, critical access to hospitals, and hospital accreditation programs.</a:t>
          </a:r>
        </a:p>
      </dgm:t>
    </dgm:pt>
    <dgm:pt modelId="{5BC8643B-91D0-418E-86C3-BF08A87F19A4}" type="parTrans" cxnId="{B5434914-0EC3-47E8-8E3B-FE0B54AF889E}">
      <dgm:prSet/>
      <dgm:spPr/>
      <dgm:t>
        <a:bodyPr/>
        <a:lstStyle/>
        <a:p>
          <a:endParaRPr lang="en-US"/>
        </a:p>
      </dgm:t>
    </dgm:pt>
    <dgm:pt modelId="{72341975-BBAF-480B-9227-72DFF97B9D6A}" type="sibTrans" cxnId="{B5434914-0EC3-47E8-8E3B-FE0B54AF889E}">
      <dgm:prSet/>
      <dgm:spPr/>
      <dgm:t>
        <a:bodyPr/>
        <a:lstStyle/>
        <a:p>
          <a:endParaRPr lang="en-US"/>
        </a:p>
      </dgm:t>
    </dgm:pt>
    <dgm:pt modelId="{E5401363-271C-41C6-870F-0D07A383BCF7}">
      <dgm:prSet custT="1"/>
      <dgm:spPr/>
      <dgm:t>
        <a:bodyPr/>
        <a:lstStyle/>
        <a:p>
          <a:r>
            <a:rPr lang="en-US" sz="2000" b="1"/>
            <a:t>Centers for Medicare &amp; Medicaid Services </a:t>
          </a:r>
          <a:r>
            <a:rPr lang="en-US" sz="2000"/>
            <a:t>has an inpatient quality reporting program requiring many hospitals to report how many patients were screened for five social determinates of health (SDOH) domains, including food security and how many people screened positive for any of the five domains</a:t>
          </a:r>
          <a:r>
            <a:rPr lang="en-US" sz="1300"/>
            <a:t>.</a:t>
          </a:r>
        </a:p>
      </dgm:t>
    </dgm:pt>
    <dgm:pt modelId="{B9085596-96E3-4ED4-AFB6-0A069C6149FC}" type="parTrans" cxnId="{4630B330-3CE0-4A3C-A21A-F4C5E5DDE548}">
      <dgm:prSet/>
      <dgm:spPr/>
      <dgm:t>
        <a:bodyPr/>
        <a:lstStyle/>
        <a:p>
          <a:endParaRPr lang="en-US"/>
        </a:p>
      </dgm:t>
    </dgm:pt>
    <dgm:pt modelId="{97AADB72-C1D3-4C7F-82B2-06F8BC93036F}" type="sibTrans" cxnId="{4630B330-3CE0-4A3C-A21A-F4C5E5DDE548}">
      <dgm:prSet/>
      <dgm:spPr/>
      <dgm:t>
        <a:bodyPr/>
        <a:lstStyle/>
        <a:p>
          <a:endParaRPr lang="en-US"/>
        </a:p>
      </dgm:t>
    </dgm:pt>
    <dgm:pt modelId="{70A94A8B-EF67-4F5D-B6EB-EDE7D6D13F3B}" type="pres">
      <dgm:prSet presAssocID="{7C0A01E1-B593-4DE5-A919-E4A6F41E37ED}" presName="root" presStyleCnt="0">
        <dgm:presLayoutVars>
          <dgm:dir/>
          <dgm:resizeHandles val="exact"/>
        </dgm:presLayoutVars>
      </dgm:prSet>
      <dgm:spPr/>
    </dgm:pt>
    <dgm:pt modelId="{785D243F-A4FA-404E-AA70-051A83F0E0A6}" type="pres">
      <dgm:prSet presAssocID="{7C0A01E1-B593-4DE5-A919-E4A6F41E37ED}" presName="container" presStyleCnt="0">
        <dgm:presLayoutVars>
          <dgm:dir/>
          <dgm:resizeHandles val="exact"/>
        </dgm:presLayoutVars>
      </dgm:prSet>
      <dgm:spPr/>
    </dgm:pt>
    <dgm:pt modelId="{5A63E76B-D892-478A-BD4C-D23B46286660}" type="pres">
      <dgm:prSet presAssocID="{FA376F50-4A0D-4B35-A79E-12F82477F1D8}" presName="compNode" presStyleCnt="0"/>
      <dgm:spPr/>
    </dgm:pt>
    <dgm:pt modelId="{628CE3EC-E407-44EB-A660-9DA85C506C19}" type="pres">
      <dgm:prSet presAssocID="{FA376F50-4A0D-4B35-A79E-12F82477F1D8}" presName="iconBgRect" presStyleLbl="bgShp" presStyleIdx="0" presStyleCnt="2"/>
      <dgm:spPr/>
    </dgm:pt>
    <dgm:pt modelId="{2CACEAE5-9CC6-4410-91CA-53449050A09B}" type="pres">
      <dgm:prSet presAssocID="{FA376F50-4A0D-4B35-A79E-12F82477F1D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90009643-7103-4D40-A5FB-1C3D44065908}" type="pres">
      <dgm:prSet presAssocID="{FA376F50-4A0D-4B35-A79E-12F82477F1D8}" presName="spaceRect" presStyleCnt="0"/>
      <dgm:spPr/>
    </dgm:pt>
    <dgm:pt modelId="{FE23EC64-8605-4F95-9814-81C25CDEB500}" type="pres">
      <dgm:prSet presAssocID="{FA376F50-4A0D-4B35-A79E-12F82477F1D8}" presName="textRect" presStyleLbl="revTx" presStyleIdx="0" presStyleCnt="2" custLinFactNeighborX="-3332" custLinFactNeighborY="48726">
        <dgm:presLayoutVars>
          <dgm:chMax val="1"/>
          <dgm:chPref val="1"/>
        </dgm:presLayoutVars>
      </dgm:prSet>
      <dgm:spPr/>
    </dgm:pt>
    <dgm:pt modelId="{AC28DED9-6432-491C-A72A-B1FFFD8F981A}" type="pres">
      <dgm:prSet presAssocID="{72341975-BBAF-480B-9227-72DFF97B9D6A}" presName="sibTrans" presStyleLbl="sibTrans2D1" presStyleIdx="0" presStyleCnt="0"/>
      <dgm:spPr/>
    </dgm:pt>
    <dgm:pt modelId="{130F5B20-D6B3-4F8F-B535-06167B6AB523}" type="pres">
      <dgm:prSet presAssocID="{E5401363-271C-41C6-870F-0D07A383BCF7}" presName="compNode" presStyleCnt="0"/>
      <dgm:spPr/>
    </dgm:pt>
    <dgm:pt modelId="{83D920E8-00F8-498C-A943-F7CB4FE69258}" type="pres">
      <dgm:prSet presAssocID="{E5401363-271C-41C6-870F-0D07A383BCF7}" presName="iconBgRect" presStyleLbl="bgShp" presStyleIdx="1" presStyleCnt="2"/>
      <dgm:spPr/>
    </dgm:pt>
    <dgm:pt modelId="{90827A8A-199A-4B04-B828-47DCE67711A6}" type="pres">
      <dgm:prSet presAssocID="{E5401363-271C-41C6-870F-0D07A383BCF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E12189AB-303E-46E5-9EAC-9FB50BDD1534}" type="pres">
      <dgm:prSet presAssocID="{E5401363-271C-41C6-870F-0D07A383BCF7}" presName="spaceRect" presStyleCnt="0"/>
      <dgm:spPr/>
    </dgm:pt>
    <dgm:pt modelId="{FB3BEB4C-C35F-4D16-A78D-1A53EEB972A7}" type="pres">
      <dgm:prSet presAssocID="{E5401363-271C-41C6-870F-0D07A383BCF7}" presName="textRect" presStyleLbl="revTx" presStyleIdx="1" presStyleCnt="2" custLinFactNeighborX="-2380" custLinFactNeighborY="38561">
        <dgm:presLayoutVars>
          <dgm:chMax val="1"/>
          <dgm:chPref val="1"/>
        </dgm:presLayoutVars>
      </dgm:prSet>
      <dgm:spPr/>
    </dgm:pt>
  </dgm:ptLst>
  <dgm:cxnLst>
    <dgm:cxn modelId="{14362705-6E27-477D-B815-18566DDAACC4}" type="presOf" srcId="{E5401363-271C-41C6-870F-0D07A383BCF7}" destId="{FB3BEB4C-C35F-4D16-A78D-1A53EEB972A7}" srcOrd="0" destOrd="0" presId="urn:microsoft.com/office/officeart/2018/2/layout/IconCircleList"/>
    <dgm:cxn modelId="{B5434914-0EC3-47E8-8E3B-FE0B54AF889E}" srcId="{7C0A01E1-B593-4DE5-A919-E4A6F41E37ED}" destId="{FA376F50-4A0D-4B35-A79E-12F82477F1D8}" srcOrd="0" destOrd="0" parTransId="{5BC8643B-91D0-418E-86C3-BF08A87F19A4}" sibTransId="{72341975-BBAF-480B-9227-72DFF97B9D6A}"/>
    <dgm:cxn modelId="{4630B330-3CE0-4A3C-A21A-F4C5E5DDE548}" srcId="{7C0A01E1-B593-4DE5-A919-E4A6F41E37ED}" destId="{E5401363-271C-41C6-870F-0D07A383BCF7}" srcOrd="1" destOrd="0" parTransId="{B9085596-96E3-4ED4-AFB6-0A069C6149FC}" sibTransId="{97AADB72-C1D3-4C7F-82B2-06F8BC93036F}"/>
    <dgm:cxn modelId="{13B1F773-5688-4C58-8EC6-9235C4916DB1}" type="presOf" srcId="{72341975-BBAF-480B-9227-72DFF97B9D6A}" destId="{AC28DED9-6432-491C-A72A-B1FFFD8F981A}" srcOrd="0" destOrd="0" presId="urn:microsoft.com/office/officeart/2018/2/layout/IconCircleList"/>
    <dgm:cxn modelId="{769C188B-9FA1-4505-BBCD-EEB8A5123CE1}" type="presOf" srcId="{FA376F50-4A0D-4B35-A79E-12F82477F1D8}" destId="{FE23EC64-8605-4F95-9814-81C25CDEB500}" srcOrd="0" destOrd="0" presId="urn:microsoft.com/office/officeart/2018/2/layout/IconCircleList"/>
    <dgm:cxn modelId="{5F72AEFB-A87C-4176-83FF-A72E30B7FF7F}" type="presOf" srcId="{7C0A01E1-B593-4DE5-A919-E4A6F41E37ED}" destId="{70A94A8B-EF67-4F5D-B6EB-EDE7D6D13F3B}" srcOrd="0" destOrd="0" presId="urn:microsoft.com/office/officeart/2018/2/layout/IconCircleList"/>
    <dgm:cxn modelId="{58E1E6D4-40FE-4638-BEF5-D825AB0E6E10}" type="presParOf" srcId="{70A94A8B-EF67-4F5D-B6EB-EDE7D6D13F3B}" destId="{785D243F-A4FA-404E-AA70-051A83F0E0A6}" srcOrd="0" destOrd="0" presId="urn:microsoft.com/office/officeart/2018/2/layout/IconCircleList"/>
    <dgm:cxn modelId="{F5BE5EF6-CFC9-4294-A2D3-CF3834E8C536}" type="presParOf" srcId="{785D243F-A4FA-404E-AA70-051A83F0E0A6}" destId="{5A63E76B-D892-478A-BD4C-D23B46286660}" srcOrd="0" destOrd="0" presId="urn:microsoft.com/office/officeart/2018/2/layout/IconCircleList"/>
    <dgm:cxn modelId="{D6260230-694B-4C1A-B096-5BA0A6C2E9E7}" type="presParOf" srcId="{5A63E76B-D892-478A-BD4C-D23B46286660}" destId="{628CE3EC-E407-44EB-A660-9DA85C506C19}" srcOrd="0" destOrd="0" presId="urn:microsoft.com/office/officeart/2018/2/layout/IconCircleList"/>
    <dgm:cxn modelId="{88199C66-EC27-4A26-87EA-139A4E2B037F}" type="presParOf" srcId="{5A63E76B-D892-478A-BD4C-D23B46286660}" destId="{2CACEAE5-9CC6-4410-91CA-53449050A09B}" srcOrd="1" destOrd="0" presId="urn:microsoft.com/office/officeart/2018/2/layout/IconCircleList"/>
    <dgm:cxn modelId="{840F3706-27F5-4A3B-9776-FD5FF9452A41}" type="presParOf" srcId="{5A63E76B-D892-478A-BD4C-D23B46286660}" destId="{90009643-7103-4D40-A5FB-1C3D44065908}" srcOrd="2" destOrd="0" presId="urn:microsoft.com/office/officeart/2018/2/layout/IconCircleList"/>
    <dgm:cxn modelId="{D5AC5271-A030-48A7-96D4-A8E000089704}" type="presParOf" srcId="{5A63E76B-D892-478A-BD4C-D23B46286660}" destId="{FE23EC64-8605-4F95-9814-81C25CDEB500}" srcOrd="3" destOrd="0" presId="urn:microsoft.com/office/officeart/2018/2/layout/IconCircleList"/>
    <dgm:cxn modelId="{D6DBB6A5-4837-453F-BC52-C1ABC2DEDA98}" type="presParOf" srcId="{785D243F-A4FA-404E-AA70-051A83F0E0A6}" destId="{AC28DED9-6432-491C-A72A-B1FFFD8F981A}" srcOrd="1" destOrd="0" presId="urn:microsoft.com/office/officeart/2018/2/layout/IconCircleList"/>
    <dgm:cxn modelId="{B07D5BC2-A8AD-4341-91A0-B2B74D70C8D8}" type="presParOf" srcId="{785D243F-A4FA-404E-AA70-051A83F0E0A6}" destId="{130F5B20-D6B3-4F8F-B535-06167B6AB523}" srcOrd="2" destOrd="0" presId="urn:microsoft.com/office/officeart/2018/2/layout/IconCircleList"/>
    <dgm:cxn modelId="{67F433DC-6D4D-41C9-A35C-B3177ED6FD7C}" type="presParOf" srcId="{130F5B20-D6B3-4F8F-B535-06167B6AB523}" destId="{83D920E8-00F8-498C-A943-F7CB4FE69258}" srcOrd="0" destOrd="0" presId="urn:microsoft.com/office/officeart/2018/2/layout/IconCircleList"/>
    <dgm:cxn modelId="{A481E43B-3C6F-44E2-8DA9-C0CE223389BF}" type="presParOf" srcId="{130F5B20-D6B3-4F8F-B535-06167B6AB523}" destId="{90827A8A-199A-4B04-B828-47DCE67711A6}" srcOrd="1" destOrd="0" presId="urn:microsoft.com/office/officeart/2018/2/layout/IconCircleList"/>
    <dgm:cxn modelId="{18A9F894-2155-4A5A-B15B-0D6F266B0CCC}" type="presParOf" srcId="{130F5B20-D6B3-4F8F-B535-06167B6AB523}" destId="{E12189AB-303E-46E5-9EAC-9FB50BDD1534}" srcOrd="2" destOrd="0" presId="urn:microsoft.com/office/officeart/2018/2/layout/IconCircleList"/>
    <dgm:cxn modelId="{E91480E8-A1F9-4CEF-A643-A983847097BA}" type="presParOf" srcId="{130F5B20-D6B3-4F8F-B535-06167B6AB523}" destId="{FB3BEB4C-C35F-4D16-A78D-1A53EEB972A7}"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14DBD3-C459-4480-8DF5-198484505F88}"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C1166296-1771-4FFE-B9F0-1B393BA10408}">
      <dgm:prSet/>
      <dgm:spPr/>
      <dgm:t>
        <a:bodyPr/>
        <a:lstStyle/>
        <a:p>
          <a:r>
            <a:rPr lang="en-US"/>
            <a:t>Embarrassment</a:t>
          </a:r>
        </a:p>
      </dgm:t>
    </dgm:pt>
    <dgm:pt modelId="{1E5476A0-D34F-4B1F-B8BB-EF99E1369C3D}" type="parTrans" cxnId="{F20B8295-07D6-476F-936A-BE01794B8D75}">
      <dgm:prSet/>
      <dgm:spPr/>
      <dgm:t>
        <a:bodyPr/>
        <a:lstStyle/>
        <a:p>
          <a:endParaRPr lang="en-US"/>
        </a:p>
      </dgm:t>
    </dgm:pt>
    <dgm:pt modelId="{8BB52202-E7C2-40D1-B5E0-D1AD08C2CDD2}" type="sibTrans" cxnId="{F20B8295-07D6-476F-936A-BE01794B8D75}">
      <dgm:prSet/>
      <dgm:spPr/>
      <dgm:t>
        <a:bodyPr/>
        <a:lstStyle/>
        <a:p>
          <a:endParaRPr lang="en-US"/>
        </a:p>
      </dgm:t>
    </dgm:pt>
    <dgm:pt modelId="{16E649E0-2A23-4136-9FCC-6404FA0D736E}">
      <dgm:prSet/>
      <dgm:spPr/>
      <dgm:t>
        <a:bodyPr/>
        <a:lstStyle/>
        <a:p>
          <a:r>
            <a:rPr lang="en-US"/>
            <a:t>Sigma</a:t>
          </a:r>
        </a:p>
      </dgm:t>
    </dgm:pt>
    <dgm:pt modelId="{D58EFDDD-B49A-4203-9063-7D6F5E4FEDB9}" type="parTrans" cxnId="{4EB9BA13-3D1E-4398-B379-C74BF35DDD9A}">
      <dgm:prSet/>
      <dgm:spPr/>
      <dgm:t>
        <a:bodyPr/>
        <a:lstStyle/>
        <a:p>
          <a:endParaRPr lang="en-US"/>
        </a:p>
      </dgm:t>
    </dgm:pt>
    <dgm:pt modelId="{97112CF5-A499-4B07-939C-EDF477E0D619}" type="sibTrans" cxnId="{4EB9BA13-3D1E-4398-B379-C74BF35DDD9A}">
      <dgm:prSet/>
      <dgm:spPr/>
      <dgm:t>
        <a:bodyPr/>
        <a:lstStyle/>
        <a:p>
          <a:endParaRPr lang="en-US"/>
        </a:p>
      </dgm:t>
    </dgm:pt>
    <dgm:pt modelId="{5A5E2E1F-CB6B-422C-A143-C56EAB06A7E5}">
      <dgm:prSet/>
      <dgm:spPr/>
      <dgm:t>
        <a:bodyPr/>
        <a:lstStyle/>
        <a:p>
          <a:r>
            <a:rPr lang="en-US"/>
            <a:t>Fear of loosing children</a:t>
          </a:r>
        </a:p>
      </dgm:t>
    </dgm:pt>
    <dgm:pt modelId="{8DF1EAA0-A887-40E5-846E-45D416E02749}" type="parTrans" cxnId="{488DCEE4-8BBB-45D7-8C5B-006E04A3CFE6}">
      <dgm:prSet/>
      <dgm:spPr/>
      <dgm:t>
        <a:bodyPr/>
        <a:lstStyle/>
        <a:p>
          <a:endParaRPr lang="en-US"/>
        </a:p>
      </dgm:t>
    </dgm:pt>
    <dgm:pt modelId="{71BD092F-019A-4E50-8A95-942562568B24}" type="sibTrans" cxnId="{488DCEE4-8BBB-45D7-8C5B-006E04A3CFE6}">
      <dgm:prSet/>
      <dgm:spPr/>
      <dgm:t>
        <a:bodyPr/>
        <a:lstStyle/>
        <a:p>
          <a:endParaRPr lang="en-US"/>
        </a:p>
      </dgm:t>
    </dgm:pt>
    <dgm:pt modelId="{943ADB35-FAFA-4A1D-8121-191CEF721694}">
      <dgm:prSet/>
      <dgm:spPr/>
      <dgm:t>
        <a:bodyPr/>
        <a:lstStyle/>
        <a:p>
          <a:r>
            <a:rPr lang="en-US"/>
            <a:t>Shame</a:t>
          </a:r>
        </a:p>
      </dgm:t>
    </dgm:pt>
    <dgm:pt modelId="{3C81D676-A4C2-4A71-B9D3-1ECE507486E4}" type="parTrans" cxnId="{36C70BD2-86C0-4335-B55D-28A64143C088}">
      <dgm:prSet/>
      <dgm:spPr/>
      <dgm:t>
        <a:bodyPr/>
        <a:lstStyle/>
        <a:p>
          <a:endParaRPr lang="en-US"/>
        </a:p>
      </dgm:t>
    </dgm:pt>
    <dgm:pt modelId="{9A4FAAC1-914F-44D3-842C-4B8A3EB63726}" type="sibTrans" cxnId="{36C70BD2-86C0-4335-B55D-28A64143C088}">
      <dgm:prSet/>
      <dgm:spPr/>
      <dgm:t>
        <a:bodyPr/>
        <a:lstStyle/>
        <a:p>
          <a:endParaRPr lang="en-US"/>
        </a:p>
      </dgm:t>
    </dgm:pt>
    <dgm:pt modelId="{01B5C769-D4C6-4E49-A015-F45532A6FF92}">
      <dgm:prSet/>
      <dgm:spPr/>
      <dgm:t>
        <a:bodyPr/>
        <a:lstStyle/>
        <a:p>
          <a:r>
            <a:rPr lang="en-US"/>
            <a:t>Pride</a:t>
          </a:r>
        </a:p>
      </dgm:t>
    </dgm:pt>
    <dgm:pt modelId="{883F37DC-6029-4BD8-B5E0-39E94A9DE827}" type="parTrans" cxnId="{FF03E380-4579-4BCA-8598-74CCB5B2D1EA}">
      <dgm:prSet/>
      <dgm:spPr/>
      <dgm:t>
        <a:bodyPr/>
        <a:lstStyle/>
        <a:p>
          <a:endParaRPr lang="en-US"/>
        </a:p>
      </dgm:t>
    </dgm:pt>
    <dgm:pt modelId="{A27BBA4B-A06D-441B-BB34-DBD0E267A6C3}" type="sibTrans" cxnId="{FF03E380-4579-4BCA-8598-74CCB5B2D1EA}">
      <dgm:prSet/>
      <dgm:spPr/>
      <dgm:t>
        <a:bodyPr/>
        <a:lstStyle/>
        <a:p>
          <a:endParaRPr lang="en-US"/>
        </a:p>
      </dgm:t>
    </dgm:pt>
    <dgm:pt modelId="{6C066A49-3FB8-4F16-9E6B-0BF1EF27739A}" type="pres">
      <dgm:prSet presAssocID="{E814DBD3-C459-4480-8DF5-198484505F88}" presName="diagram" presStyleCnt="0">
        <dgm:presLayoutVars>
          <dgm:dir/>
          <dgm:resizeHandles val="exact"/>
        </dgm:presLayoutVars>
      </dgm:prSet>
      <dgm:spPr/>
    </dgm:pt>
    <dgm:pt modelId="{ED89880E-4006-40B6-8B7A-72C6BDA6F668}" type="pres">
      <dgm:prSet presAssocID="{C1166296-1771-4FFE-B9F0-1B393BA10408}" presName="node" presStyleLbl="node1" presStyleIdx="0" presStyleCnt="5">
        <dgm:presLayoutVars>
          <dgm:bulletEnabled val="1"/>
        </dgm:presLayoutVars>
      </dgm:prSet>
      <dgm:spPr/>
    </dgm:pt>
    <dgm:pt modelId="{93870A36-AD21-48E2-A1DC-159EDAC9A267}" type="pres">
      <dgm:prSet presAssocID="{8BB52202-E7C2-40D1-B5E0-D1AD08C2CDD2}" presName="sibTrans" presStyleCnt="0"/>
      <dgm:spPr/>
    </dgm:pt>
    <dgm:pt modelId="{4F0CE5EB-5C74-46A1-A82B-D0FB3F9408CD}" type="pres">
      <dgm:prSet presAssocID="{16E649E0-2A23-4136-9FCC-6404FA0D736E}" presName="node" presStyleLbl="node1" presStyleIdx="1" presStyleCnt="5" custScaleY="69608">
        <dgm:presLayoutVars>
          <dgm:bulletEnabled val="1"/>
        </dgm:presLayoutVars>
      </dgm:prSet>
      <dgm:spPr/>
    </dgm:pt>
    <dgm:pt modelId="{F6192AC4-1388-4CCA-8F22-FD245370F2A1}" type="pres">
      <dgm:prSet presAssocID="{97112CF5-A499-4B07-939C-EDF477E0D619}" presName="sibTrans" presStyleCnt="0"/>
      <dgm:spPr/>
    </dgm:pt>
    <dgm:pt modelId="{AC418ADB-A1E4-44C3-9258-9AF9037B6A6F}" type="pres">
      <dgm:prSet presAssocID="{5A5E2E1F-CB6B-422C-A143-C56EAB06A7E5}" presName="node" presStyleLbl="node1" presStyleIdx="2" presStyleCnt="5">
        <dgm:presLayoutVars>
          <dgm:bulletEnabled val="1"/>
        </dgm:presLayoutVars>
      </dgm:prSet>
      <dgm:spPr/>
    </dgm:pt>
    <dgm:pt modelId="{56B7C36A-83B9-4ED9-9A38-C53C1BF04329}" type="pres">
      <dgm:prSet presAssocID="{71BD092F-019A-4E50-8A95-942562568B24}" presName="sibTrans" presStyleCnt="0"/>
      <dgm:spPr/>
    </dgm:pt>
    <dgm:pt modelId="{AD4CBCD2-F3A4-4B15-A7F0-D902044506C2}" type="pres">
      <dgm:prSet presAssocID="{943ADB35-FAFA-4A1D-8121-191CEF721694}" presName="node" presStyleLbl="node1" presStyleIdx="3" presStyleCnt="5">
        <dgm:presLayoutVars>
          <dgm:bulletEnabled val="1"/>
        </dgm:presLayoutVars>
      </dgm:prSet>
      <dgm:spPr/>
    </dgm:pt>
    <dgm:pt modelId="{9BD0EC17-B433-4044-87F6-06F3DBBCCA6F}" type="pres">
      <dgm:prSet presAssocID="{9A4FAAC1-914F-44D3-842C-4B8A3EB63726}" presName="sibTrans" presStyleCnt="0"/>
      <dgm:spPr/>
    </dgm:pt>
    <dgm:pt modelId="{34339F37-4E41-4E8C-9A42-2DF2A2C0F56B}" type="pres">
      <dgm:prSet presAssocID="{01B5C769-D4C6-4E49-A015-F45532A6FF92}" presName="node" presStyleLbl="node1" presStyleIdx="4" presStyleCnt="5">
        <dgm:presLayoutVars>
          <dgm:bulletEnabled val="1"/>
        </dgm:presLayoutVars>
      </dgm:prSet>
      <dgm:spPr/>
    </dgm:pt>
  </dgm:ptLst>
  <dgm:cxnLst>
    <dgm:cxn modelId="{4EB9BA13-3D1E-4398-B379-C74BF35DDD9A}" srcId="{E814DBD3-C459-4480-8DF5-198484505F88}" destId="{16E649E0-2A23-4136-9FCC-6404FA0D736E}" srcOrd="1" destOrd="0" parTransId="{D58EFDDD-B49A-4203-9063-7D6F5E4FEDB9}" sibTransId="{97112CF5-A499-4B07-939C-EDF477E0D619}"/>
    <dgm:cxn modelId="{8A1B3E60-AAF6-4DA6-81E5-9B8FF1A7D22D}" type="presOf" srcId="{5A5E2E1F-CB6B-422C-A143-C56EAB06A7E5}" destId="{AC418ADB-A1E4-44C3-9258-9AF9037B6A6F}" srcOrd="0" destOrd="0" presId="urn:microsoft.com/office/officeart/2005/8/layout/default"/>
    <dgm:cxn modelId="{96187152-09DB-4B5C-B10D-0582D3E892BF}" type="presOf" srcId="{943ADB35-FAFA-4A1D-8121-191CEF721694}" destId="{AD4CBCD2-F3A4-4B15-A7F0-D902044506C2}" srcOrd="0" destOrd="0" presId="urn:microsoft.com/office/officeart/2005/8/layout/default"/>
    <dgm:cxn modelId="{FF03E380-4579-4BCA-8598-74CCB5B2D1EA}" srcId="{E814DBD3-C459-4480-8DF5-198484505F88}" destId="{01B5C769-D4C6-4E49-A015-F45532A6FF92}" srcOrd="4" destOrd="0" parTransId="{883F37DC-6029-4BD8-B5E0-39E94A9DE827}" sibTransId="{A27BBA4B-A06D-441B-BB34-DBD0E267A6C3}"/>
    <dgm:cxn modelId="{F20B8295-07D6-476F-936A-BE01794B8D75}" srcId="{E814DBD3-C459-4480-8DF5-198484505F88}" destId="{C1166296-1771-4FFE-B9F0-1B393BA10408}" srcOrd="0" destOrd="0" parTransId="{1E5476A0-D34F-4B1F-B8BB-EF99E1369C3D}" sibTransId="{8BB52202-E7C2-40D1-B5E0-D1AD08C2CDD2}"/>
    <dgm:cxn modelId="{63B6E7A0-9961-4F3A-9A15-C40873FFD752}" type="presOf" srcId="{01B5C769-D4C6-4E49-A015-F45532A6FF92}" destId="{34339F37-4E41-4E8C-9A42-2DF2A2C0F56B}" srcOrd="0" destOrd="0" presId="urn:microsoft.com/office/officeart/2005/8/layout/default"/>
    <dgm:cxn modelId="{CE8DEBA2-F4F7-4F9D-A308-4DF1C2BDF604}" type="presOf" srcId="{E814DBD3-C459-4480-8DF5-198484505F88}" destId="{6C066A49-3FB8-4F16-9E6B-0BF1EF27739A}" srcOrd="0" destOrd="0" presId="urn:microsoft.com/office/officeart/2005/8/layout/default"/>
    <dgm:cxn modelId="{18C836CD-8B4E-43D3-861E-E375EC636CA7}" type="presOf" srcId="{C1166296-1771-4FFE-B9F0-1B393BA10408}" destId="{ED89880E-4006-40B6-8B7A-72C6BDA6F668}" srcOrd="0" destOrd="0" presId="urn:microsoft.com/office/officeart/2005/8/layout/default"/>
    <dgm:cxn modelId="{36C70BD2-86C0-4335-B55D-28A64143C088}" srcId="{E814DBD3-C459-4480-8DF5-198484505F88}" destId="{943ADB35-FAFA-4A1D-8121-191CEF721694}" srcOrd="3" destOrd="0" parTransId="{3C81D676-A4C2-4A71-B9D3-1ECE507486E4}" sibTransId="{9A4FAAC1-914F-44D3-842C-4B8A3EB63726}"/>
    <dgm:cxn modelId="{488DCEE4-8BBB-45D7-8C5B-006E04A3CFE6}" srcId="{E814DBD3-C459-4480-8DF5-198484505F88}" destId="{5A5E2E1F-CB6B-422C-A143-C56EAB06A7E5}" srcOrd="2" destOrd="0" parTransId="{8DF1EAA0-A887-40E5-846E-45D416E02749}" sibTransId="{71BD092F-019A-4E50-8A95-942562568B24}"/>
    <dgm:cxn modelId="{44CF84FB-BBE8-48C7-9E18-5276D9C5CF40}" type="presOf" srcId="{16E649E0-2A23-4136-9FCC-6404FA0D736E}" destId="{4F0CE5EB-5C74-46A1-A82B-D0FB3F9408CD}" srcOrd="0" destOrd="0" presId="urn:microsoft.com/office/officeart/2005/8/layout/default"/>
    <dgm:cxn modelId="{AFA57382-03D8-4CF7-8948-9E05FC29E6BA}" type="presParOf" srcId="{6C066A49-3FB8-4F16-9E6B-0BF1EF27739A}" destId="{ED89880E-4006-40B6-8B7A-72C6BDA6F668}" srcOrd="0" destOrd="0" presId="urn:microsoft.com/office/officeart/2005/8/layout/default"/>
    <dgm:cxn modelId="{8D60166B-E12B-46CC-B2D0-C6E4BEBFBE8F}" type="presParOf" srcId="{6C066A49-3FB8-4F16-9E6B-0BF1EF27739A}" destId="{93870A36-AD21-48E2-A1DC-159EDAC9A267}" srcOrd="1" destOrd="0" presId="urn:microsoft.com/office/officeart/2005/8/layout/default"/>
    <dgm:cxn modelId="{468B68E8-48EA-4799-8D90-354D7BC9569A}" type="presParOf" srcId="{6C066A49-3FB8-4F16-9E6B-0BF1EF27739A}" destId="{4F0CE5EB-5C74-46A1-A82B-D0FB3F9408CD}" srcOrd="2" destOrd="0" presId="urn:microsoft.com/office/officeart/2005/8/layout/default"/>
    <dgm:cxn modelId="{7C23CC27-7BCB-4819-9C53-38FCBE2A0E4D}" type="presParOf" srcId="{6C066A49-3FB8-4F16-9E6B-0BF1EF27739A}" destId="{F6192AC4-1388-4CCA-8F22-FD245370F2A1}" srcOrd="3" destOrd="0" presId="urn:microsoft.com/office/officeart/2005/8/layout/default"/>
    <dgm:cxn modelId="{E2790559-9FD0-4B30-A12A-E8E09543D75B}" type="presParOf" srcId="{6C066A49-3FB8-4F16-9E6B-0BF1EF27739A}" destId="{AC418ADB-A1E4-44C3-9258-9AF9037B6A6F}" srcOrd="4" destOrd="0" presId="urn:microsoft.com/office/officeart/2005/8/layout/default"/>
    <dgm:cxn modelId="{D01D58DA-8EAD-4CDC-93FC-1F06E1209E98}" type="presParOf" srcId="{6C066A49-3FB8-4F16-9E6B-0BF1EF27739A}" destId="{56B7C36A-83B9-4ED9-9A38-C53C1BF04329}" srcOrd="5" destOrd="0" presId="urn:microsoft.com/office/officeart/2005/8/layout/default"/>
    <dgm:cxn modelId="{C718A60C-8EE5-4746-8BBE-A2F1D0E44A52}" type="presParOf" srcId="{6C066A49-3FB8-4F16-9E6B-0BF1EF27739A}" destId="{AD4CBCD2-F3A4-4B15-A7F0-D902044506C2}" srcOrd="6" destOrd="0" presId="urn:microsoft.com/office/officeart/2005/8/layout/default"/>
    <dgm:cxn modelId="{D64B684A-167D-42DD-96B7-16B9F4EAAF7C}" type="presParOf" srcId="{6C066A49-3FB8-4F16-9E6B-0BF1EF27739A}" destId="{9BD0EC17-B433-4044-87F6-06F3DBBCCA6F}" srcOrd="7" destOrd="0" presId="urn:microsoft.com/office/officeart/2005/8/layout/default"/>
    <dgm:cxn modelId="{71B91C5C-EDD6-409E-85D4-1AEB524E8BF0}" type="presParOf" srcId="{6C066A49-3FB8-4F16-9E6B-0BF1EF27739A}" destId="{34339F37-4E41-4E8C-9A42-2DF2A2C0F56B}"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54CCAE-A00D-4CD3-AA0E-5F051466C701}"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B18C9C53-A2B5-47FC-8033-8CEBEBCAA802}">
      <dgm:prSet/>
      <dgm:spPr/>
      <dgm:t>
        <a:bodyPr/>
        <a:lstStyle/>
        <a:p>
          <a:r>
            <a:rPr lang="en-US" b="1"/>
            <a:t>Score 0:</a:t>
          </a:r>
          <a:r>
            <a:rPr lang="en-US"/>
            <a:t> High food security</a:t>
          </a:r>
        </a:p>
      </dgm:t>
    </dgm:pt>
    <dgm:pt modelId="{27C34257-D258-42E9-808F-578306830DD9}" type="parTrans" cxnId="{67073546-48DA-48D1-8AC8-0E49A9A8C372}">
      <dgm:prSet/>
      <dgm:spPr/>
      <dgm:t>
        <a:bodyPr/>
        <a:lstStyle/>
        <a:p>
          <a:endParaRPr lang="en-US"/>
        </a:p>
      </dgm:t>
    </dgm:pt>
    <dgm:pt modelId="{634FEC35-12BC-415A-97B6-41A5C50E3ED8}" type="sibTrans" cxnId="{67073546-48DA-48D1-8AC8-0E49A9A8C372}">
      <dgm:prSet/>
      <dgm:spPr/>
      <dgm:t>
        <a:bodyPr/>
        <a:lstStyle/>
        <a:p>
          <a:endParaRPr lang="en-US"/>
        </a:p>
      </dgm:t>
    </dgm:pt>
    <dgm:pt modelId="{C3D49B58-F777-4AD6-BB83-1E8E7CD66EBB}">
      <dgm:prSet/>
      <dgm:spPr/>
      <dgm:t>
        <a:bodyPr/>
        <a:lstStyle/>
        <a:p>
          <a:r>
            <a:rPr lang="en-US" b="1"/>
            <a:t>Score 1:</a:t>
          </a:r>
          <a:r>
            <a:rPr lang="en-US"/>
            <a:t> Marginal food security</a:t>
          </a:r>
        </a:p>
      </dgm:t>
    </dgm:pt>
    <dgm:pt modelId="{2D52325A-0338-441C-9BC8-9C1849EEB9D4}" type="parTrans" cxnId="{8BE9D43B-1BC8-4F75-810C-154416591CEF}">
      <dgm:prSet/>
      <dgm:spPr/>
      <dgm:t>
        <a:bodyPr/>
        <a:lstStyle/>
        <a:p>
          <a:endParaRPr lang="en-US"/>
        </a:p>
      </dgm:t>
    </dgm:pt>
    <dgm:pt modelId="{F6B48FFC-6C7E-4604-B608-FCD32DB21FBD}" type="sibTrans" cxnId="{8BE9D43B-1BC8-4F75-810C-154416591CEF}">
      <dgm:prSet/>
      <dgm:spPr/>
      <dgm:t>
        <a:bodyPr/>
        <a:lstStyle/>
        <a:p>
          <a:endParaRPr lang="en-US"/>
        </a:p>
      </dgm:t>
    </dgm:pt>
    <dgm:pt modelId="{B961D870-A41A-46B1-80EB-FDE9C916A059}">
      <dgm:prSet/>
      <dgm:spPr/>
      <dgm:t>
        <a:bodyPr/>
        <a:lstStyle/>
        <a:p>
          <a:r>
            <a:rPr lang="en-US" b="1"/>
            <a:t>Score 2-4:</a:t>
          </a:r>
          <a:r>
            <a:rPr lang="en-US"/>
            <a:t> Low food security</a:t>
          </a:r>
        </a:p>
      </dgm:t>
    </dgm:pt>
    <dgm:pt modelId="{9A6CFA5B-3034-43D3-A135-530A2C8C62DB}" type="parTrans" cxnId="{CABD241B-B288-46DF-8E37-B27591A1A1E5}">
      <dgm:prSet/>
      <dgm:spPr/>
      <dgm:t>
        <a:bodyPr/>
        <a:lstStyle/>
        <a:p>
          <a:endParaRPr lang="en-US"/>
        </a:p>
      </dgm:t>
    </dgm:pt>
    <dgm:pt modelId="{B4D27C4B-B32D-4F1E-B6B9-64E35D684BC0}" type="sibTrans" cxnId="{CABD241B-B288-46DF-8E37-B27591A1A1E5}">
      <dgm:prSet/>
      <dgm:spPr/>
      <dgm:t>
        <a:bodyPr/>
        <a:lstStyle/>
        <a:p>
          <a:endParaRPr lang="en-US"/>
        </a:p>
      </dgm:t>
    </dgm:pt>
    <dgm:pt modelId="{E1AB60FA-1BED-440A-B8CC-9AE75845A120}">
      <dgm:prSet/>
      <dgm:spPr/>
      <dgm:t>
        <a:bodyPr/>
        <a:lstStyle/>
        <a:p>
          <a:r>
            <a:rPr lang="en-US" b="1"/>
            <a:t>Score 5-6:</a:t>
          </a:r>
          <a:r>
            <a:rPr lang="en-US"/>
            <a:t> Very low food security     </a:t>
          </a:r>
        </a:p>
      </dgm:t>
    </dgm:pt>
    <dgm:pt modelId="{8F84DCE0-641E-4792-9260-4826F0E22A58}" type="parTrans" cxnId="{1314DA01-D319-4B46-A543-A0A952FB68E9}">
      <dgm:prSet/>
      <dgm:spPr/>
      <dgm:t>
        <a:bodyPr/>
        <a:lstStyle/>
        <a:p>
          <a:endParaRPr lang="en-US"/>
        </a:p>
      </dgm:t>
    </dgm:pt>
    <dgm:pt modelId="{635D6C02-0F12-47F7-BDBD-4E3B5FDA0391}" type="sibTrans" cxnId="{1314DA01-D319-4B46-A543-A0A952FB68E9}">
      <dgm:prSet/>
      <dgm:spPr/>
      <dgm:t>
        <a:bodyPr/>
        <a:lstStyle/>
        <a:p>
          <a:endParaRPr lang="en-US"/>
        </a:p>
      </dgm:t>
    </dgm:pt>
    <dgm:pt modelId="{92B0B3A1-6955-4320-862D-4D5F0BB53DCC}" type="pres">
      <dgm:prSet presAssocID="{BC54CCAE-A00D-4CD3-AA0E-5F051466C701}" presName="outerComposite" presStyleCnt="0">
        <dgm:presLayoutVars>
          <dgm:chMax val="5"/>
          <dgm:dir/>
          <dgm:resizeHandles val="exact"/>
        </dgm:presLayoutVars>
      </dgm:prSet>
      <dgm:spPr/>
    </dgm:pt>
    <dgm:pt modelId="{FAB829EF-633B-4258-A465-99F96E7392A0}" type="pres">
      <dgm:prSet presAssocID="{BC54CCAE-A00D-4CD3-AA0E-5F051466C701}" presName="dummyMaxCanvas" presStyleCnt="0">
        <dgm:presLayoutVars/>
      </dgm:prSet>
      <dgm:spPr/>
    </dgm:pt>
    <dgm:pt modelId="{DBAA7469-38A9-47F1-AAA8-5708CAAF8ABB}" type="pres">
      <dgm:prSet presAssocID="{BC54CCAE-A00D-4CD3-AA0E-5F051466C701}" presName="FourNodes_1" presStyleLbl="node1" presStyleIdx="0" presStyleCnt="4">
        <dgm:presLayoutVars>
          <dgm:bulletEnabled val="1"/>
        </dgm:presLayoutVars>
      </dgm:prSet>
      <dgm:spPr/>
    </dgm:pt>
    <dgm:pt modelId="{A3A3D46F-839C-492A-A3E8-91D864E542A6}" type="pres">
      <dgm:prSet presAssocID="{BC54CCAE-A00D-4CD3-AA0E-5F051466C701}" presName="FourNodes_2" presStyleLbl="node1" presStyleIdx="1" presStyleCnt="4">
        <dgm:presLayoutVars>
          <dgm:bulletEnabled val="1"/>
        </dgm:presLayoutVars>
      </dgm:prSet>
      <dgm:spPr/>
    </dgm:pt>
    <dgm:pt modelId="{6C298E65-63AE-4EC5-97E0-28FADB91DB65}" type="pres">
      <dgm:prSet presAssocID="{BC54CCAE-A00D-4CD3-AA0E-5F051466C701}" presName="FourNodes_3" presStyleLbl="node1" presStyleIdx="2" presStyleCnt="4">
        <dgm:presLayoutVars>
          <dgm:bulletEnabled val="1"/>
        </dgm:presLayoutVars>
      </dgm:prSet>
      <dgm:spPr/>
    </dgm:pt>
    <dgm:pt modelId="{77692D66-AB33-49B3-B43A-DFA53F4749AB}" type="pres">
      <dgm:prSet presAssocID="{BC54CCAE-A00D-4CD3-AA0E-5F051466C701}" presName="FourNodes_4" presStyleLbl="node1" presStyleIdx="3" presStyleCnt="4">
        <dgm:presLayoutVars>
          <dgm:bulletEnabled val="1"/>
        </dgm:presLayoutVars>
      </dgm:prSet>
      <dgm:spPr/>
    </dgm:pt>
    <dgm:pt modelId="{30E788FB-B543-4973-952A-4897F51FC459}" type="pres">
      <dgm:prSet presAssocID="{BC54CCAE-A00D-4CD3-AA0E-5F051466C701}" presName="FourConn_1-2" presStyleLbl="fgAccFollowNode1" presStyleIdx="0" presStyleCnt="3">
        <dgm:presLayoutVars>
          <dgm:bulletEnabled val="1"/>
        </dgm:presLayoutVars>
      </dgm:prSet>
      <dgm:spPr/>
    </dgm:pt>
    <dgm:pt modelId="{47515198-B3A3-4FBD-86E6-11102D1DAB48}" type="pres">
      <dgm:prSet presAssocID="{BC54CCAE-A00D-4CD3-AA0E-5F051466C701}" presName="FourConn_2-3" presStyleLbl="fgAccFollowNode1" presStyleIdx="1" presStyleCnt="3">
        <dgm:presLayoutVars>
          <dgm:bulletEnabled val="1"/>
        </dgm:presLayoutVars>
      </dgm:prSet>
      <dgm:spPr/>
    </dgm:pt>
    <dgm:pt modelId="{75F1DA80-2429-4C04-8CC3-CF9A76F4C02D}" type="pres">
      <dgm:prSet presAssocID="{BC54CCAE-A00D-4CD3-AA0E-5F051466C701}" presName="FourConn_3-4" presStyleLbl="fgAccFollowNode1" presStyleIdx="2" presStyleCnt="3">
        <dgm:presLayoutVars>
          <dgm:bulletEnabled val="1"/>
        </dgm:presLayoutVars>
      </dgm:prSet>
      <dgm:spPr/>
    </dgm:pt>
    <dgm:pt modelId="{3315D14A-4C05-425E-82E0-00308A5A751D}" type="pres">
      <dgm:prSet presAssocID="{BC54CCAE-A00D-4CD3-AA0E-5F051466C701}" presName="FourNodes_1_text" presStyleLbl="node1" presStyleIdx="3" presStyleCnt="4">
        <dgm:presLayoutVars>
          <dgm:bulletEnabled val="1"/>
        </dgm:presLayoutVars>
      </dgm:prSet>
      <dgm:spPr/>
    </dgm:pt>
    <dgm:pt modelId="{DA56ECC5-1A0B-477E-8819-507C8AF8237D}" type="pres">
      <dgm:prSet presAssocID="{BC54CCAE-A00D-4CD3-AA0E-5F051466C701}" presName="FourNodes_2_text" presStyleLbl="node1" presStyleIdx="3" presStyleCnt="4">
        <dgm:presLayoutVars>
          <dgm:bulletEnabled val="1"/>
        </dgm:presLayoutVars>
      </dgm:prSet>
      <dgm:spPr/>
    </dgm:pt>
    <dgm:pt modelId="{AE32119A-0F5A-4233-9482-867A6795ABEE}" type="pres">
      <dgm:prSet presAssocID="{BC54CCAE-A00D-4CD3-AA0E-5F051466C701}" presName="FourNodes_3_text" presStyleLbl="node1" presStyleIdx="3" presStyleCnt="4">
        <dgm:presLayoutVars>
          <dgm:bulletEnabled val="1"/>
        </dgm:presLayoutVars>
      </dgm:prSet>
      <dgm:spPr/>
    </dgm:pt>
    <dgm:pt modelId="{3AC390B8-5B7E-4B83-A287-1CFA0BD1A1E0}" type="pres">
      <dgm:prSet presAssocID="{BC54CCAE-A00D-4CD3-AA0E-5F051466C701}" presName="FourNodes_4_text" presStyleLbl="node1" presStyleIdx="3" presStyleCnt="4">
        <dgm:presLayoutVars>
          <dgm:bulletEnabled val="1"/>
        </dgm:presLayoutVars>
      </dgm:prSet>
      <dgm:spPr/>
    </dgm:pt>
  </dgm:ptLst>
  <dgm:cxnLst>
    <dgm:cxn modelId="{1314DA01-D319-4B46-A543-A0A952FB68E9}" srcId="{BC54CCAE-A00D-4CD3-AA0E-5F051466C701}" destId="{E1AB60FA-1BED-440A-B8CC-9AE75845A120}" srcOrd="3" destOrd="0" parTransId="{8F84DCE0-641E-4792-9260-4826F0E22A58}" sibTransId="{635D6C02-0F12-47F7-BDBD-4E3B5FDA0391}"/>
    <dgm:cxn modelId="{5865D80F-199E-4040-A5EB-6DFB08D614EC}" type="presOf" srcId="{B18C9C53-A2B5-47FC-8033-8CEBEBCAA802}" destId="{3315D14A-4C05-425E-82E0-00308A5A751D}" srcOrd="1" destOrd="0" presId="urn:microsoft.com/office/officeart/2005/8/layout/vProcess5"/>
    <dgm:cxn modelId="{0BBC8212-1A76-4811-917C-1986ABB2D79A}" type="presOf" srcId="{C3D49B58-F777-4AD6-BB83-1E8E7CD66EBB}" destId="{DA56ECC5-1A0B-477E-8819-507C8AF8237D}" srcOrd="1" destOrd="0" presId="urn:microsoft.com/office/officeart/2005/8/layout/vProcess5"/>
    <dgm:cxn modelId="{9A31301A-698E-43FD-976B-8C7C0D381238}" type="presOf" srcId="{BC54CCAE-A00D-4CD3-AA0E-5F051466C701}" destId="{92B0B3A1-6955-4320-862D-4D5F0BB53DCC}" srcOrd="0" destOrd="0" presId="urn:microsoft.com/office/officeart/2005/8/layout/vProcess5"/>
    <dgm:cxn modelId="{CABD241B-B288-46DF-8E37-B27591A1A1E5}" srcId="{BC54CCAE-A00D-4CD3-AA0E-5F051466C701}" destId="{B961D870-A41A-46B1-80EB-FDE9C916A059}" srcOrd="2" destOrd="0" parTransId="{9A6CFA5B-3034-43D3-A135-530A2C8C62DB}" sibTransId="{B4D27C4B-B32D-4F1E-B6B9-64E35D684BC0}"/>
    <dgm:cxn modelId="{B0358A1E-8ED9-4905-A059-1674B4D6FB50}" type="presOf" srcId="{C3D49B58-F777-4AD6-BB83-1E8E7CD66EBB}" destId="{A3A3D46F-839C-492A-A3E8-91D864E542A6}" srcOrd="0" destOrd="0" presId="urn:microsoft.com/office/officeart/2005/8/layout/vProcess5"/>
    <dgm:cxn modelId="{69D1112B-6A3C-436F-8CC3-391B0507A1C0}" type="presOf" srcId="{E1AB60FA-1BED-440A-B8CC-9AE75845A120}" destId="{77692D66-AB33-49B3-B43A-DFA53F4749AB}" srcOrd="0" destOrd="0" presId="urn:microsoft.com/office/officeart/2005/8/layout/vProcess5"/>
    <dgm:cxn modelId="{8BE9D43B-1BC8-4F75-810C-154416591CEF}" srcId="{BC54CCAE-A00D-4CD3-AA0E-5F051466C701}" destId="{C3D49B58-F777-4AD6-BB83-1E8E7CD66EBB}" srcOrd="1" destOrd="0" parTransId="{2D52325A-0338-441C-9BC8-9C1849EEB9D4}" sibTransId="{F6B48FFC-6C7E-4604-B608-FCD32DB21FBD}"/>
    <dgm:cxn modelId="{99D4955E-4124-4269-A1EE-C1D09FA869F2}" type="presOf" srcId="{634FEC35-12BC-415A-97B6-41A5C50E3ED8}" destId="{30E788FB-B543-4973-952A-4897F51FC459}" srcOrd="0" destOrd="0" presId="urn:microsoft.com/office/officeart/2005/8/layout/vProcess5"/>
    <dgm:cxn modelId="{AA25AD5E-F7F5-4F53-9A03-635452001D45}" type="presOf" srcId="{B4D27C4B-B32D-4F1E-B6B9-64E35D684BC0}" destId="{75F1DA80-2429-4C04-8CC3-CF9A76F4C02D}" srcOrd="0" destOrd="0" presId="urn:microsoft.com/office/officeart/2005/8/layout/vProcess5"/>
    <dgm:cxn modelId="{D77CA744-2FBD-408C-B4B1-7E30345A3E3A}" type="presOf" srcId="{B18C9C53-A2B5-47FC-8033-8CEBEBCAA802}" destId="{DBAA7469-38A9-47F1-AAA8-5708CAAF8ABB}" srcOrd="0" destOrd="0" presId="urn:microsoft.com/office/officeart/2005/8/layout/vProcess5"/>
    <dgm:cxn modelId="{67073546-48DA-48D1-8AC8-0E49A9A8C372}" srcId="{BC54CCAE-A00D-4CD3-AA0E-5F051466C701}" destId="{B18C9C53-A2B5-47FC-8033-8CEBEBCAA802}" srcOrd="0" destOrd="0" parTransId="{27C34257-D258-42E9-808F-578306830DD9}" sibTransId="{634FEC35-12BC-415A-97B6-41A5C50E3ED8}"/>
    <dgm:cxn modelId="{7F8CC56B-68C4-41C1-B5C1-434BB7E9DA1E}" type="presOf" srcId="{B961D870-A41A-46B1-80EB-FDE9C916A059}" destId="{AE32119A-0F5A-4233-9482-867A6795ABEE}" srcOrd="1" destOrd="0" presId="urn:microsoft.com/office/officeart/2005/8/layout/vProcess5"/>
    <dgm:cxn modelId="{FD165359-CB7D-4B7A-82F3-734FFE139235}" type="presOf" srcId="{F6B48FFC-6C7E-4604-B608-FCD32DB21FBD}" destId="{47515198-B3A3-4FBD-86E6-11102D1DAB48}" srcOrd="0" destOrd="0" presId="urn:microsoft.com/office/officeart/2005/8/layout/vProcess5"/>
    <dgm:cxn modelId="{96BCBE9F-8C5B-4383-A7E9-A72202F072B0}" type="presOf" srcId="{B961D870-A41A-46B1-80EB-FDE9C916A059}" destId="{6C298E65-63AE-4EC5-97E0-28FADB91DB65}" srcOrd="0" destOrd="0" presId="urn:microsoft.com/office/officeart/2005/8/layout/vProcess5"/>
    <dgm:cxn modelId="{4D9A43A7-7925-40CD-8414-66BB36C91240}" type="presOf" srcId="{E1AB60FA-1BED-440A-B8CC-9AE75845A120}" destId="{3AC390B8-5B7E-4B83-A287-1CFA0BD1A1E0}" srcOrd="1" destOrd="0" presId="urn:microsoft.com/office/officeart/2005/8/layout/vProcess5"/>
    <dgm:cxn modelId="{ED7103B7-48B0-4BA8-8553-6B126DD171EB}" type="presParOf" srcId="{92B0B3A1-6955-4320-862D-4D5F0BB53DCC}" destId="{FAB829EF-633B-4258-A465-99F96E7392A0}" srcOrd="0" destOrd="0" presId="urn:microsoft.com/office/officeart/2005/8/layout/vProcess5"/>
    <dgm:cxn modelId="{7F9E7D2C-6B35-4FD0-8582-CCFDE08B8A96}" type="presParOf" srcId="{92B0B3A1-6955-4320-862D-4D5F0BB53DCC}" destId="{DBAA7469-38A9-47F1-AAA8-5708CAAF8ABB}" srcOrd="1" destOrd="0" presId="urn:microsoft.com/office/officeart/2005/8/layout/vProcess5"/>
    <dgm:cxn modelId="{AE5046E2-F0A9-4F6F-85D5-43A951C7C9CA}" type="presParOf" srcId="{92B0B3A1-6955-4320-862D-4D5F0BB53DCC}" destId="{A3A3D46F-839C-492A-A3E8-91D864E542A6}" srcOrd="2" destOrd="0" presId="urn:microsoft.com/office/officeart/2005/8/layout/vProcess5"/>
    <dgm:cxn modelId="{02029B85-68FC-49FD-A267-95FF64D612D7}" type="presParOf" srcId="{92B0B3A1-6955-4320-862D-4D5F0BB53DCC}" destId="{6C298E65-63AE-4EC5-97E0-28FADB91DB65}" srcOrd="3" destOrd="0" presId="urn:microsoft.com/office/officeart/2005/8/layout/vProcess5"/>
    <dgm:cxn modelId="{2EA2D40B-2471-4E92-A1EF-488AF7270B8F}" type="presParOf" srcId="{92B0B3A1-6955-4320-862D-4D5F0BB53DCC}" destId="{77692D66-AB33-49B3-B43A-DFA53F4749AB}" srcOrd="4" destOrd="0" presId="urn:microsoft.com/office/officeart/2005/8/layout/vProcess5"/>
    <dgm:cxn modelId="{1E981582-FF27-4D1B-A693-63F7CEEF131A}" type="presParOf" srcId="{92B0B3A1-6955-4320-862D-4D5F0BB53DCC}" destId="{30E788FB-B543-4973-952A-4897F51FC459}" srcOrd="5" destOrd="0" presId="urn:microsoft.com/office/officeart/2005/8/layout/vProcess5"/>
    <dgm:cxn modelId="{E5122AF6-26E4-4925-A00F-86E1AF151C59}" type="presParOf" srcId="{92B0B3A1-6955-4320-862D-4D5F0BB53DCC}" destId="{47515198-B3A3-4FBD-86E6-11102D1DAB48}" srcOrd="6" destOrd="0" presId="urn:microsoft.com/office/officeart/2005/8/layout/vProcess5"/>
    <dgm:cxn modelId="{13C58F9F-C151-4347-AC7A-940294F4646F}" type="presParOf" srcId="{92B0B3A1-6955-4320-862D-4D5F0BB53DCC}" destId="{75F1DA80-2429-4C04-8CC3-CF9A76F4C02D}" srcOrd="7" destOrd="0" presId="urn:microsoft.com/office/officeart/2005/8/layout/vProcess5"/>
    <dgm:cxn modelId="{2105CBA0-479C-46E8-B942-A582970327F3}" type="presParOf" srcId="{92B0B3A1-6955-4320-862D-4D5F0BB53DCC}" destId="{3315D14A-4C05-425E-82E0-00308A5A751D}" srcOrd="8" destOrd="0" presId="urn:microsoft.com/office/officeart/2005/8/layout/vProcess5"/>
    <dgm:cxn modelId="{2A2387AD-6C54-4193-BBE6-51034F8D049F}" type="presParOf" srcId="{92B0B3A1-6955-4320-862D-4D5F0BB53DCC}" destId="{DA56ECC5-1A0B-477E-8819-507C8AF8237D}" srcOrd="9" destOrd="0" presId="urn:microsoft.com/office/officeart/2005/8/layout/vProcess5"/>
    <dgm:cxn modelId="{59573D93-1A40-40FD-9150-00D04A260803}" type="presParOf" srcId="{92B0B3A1-6955-4320-862D-4D5F0BB53DCC}" destId="{AE32119A-0F5A-4233-9482-867A6795ABEE}" srcOrd="10" destOrd="0" presId="urn:microsoft.com/office/officeart/2005/8/layout/vProcess5"/>
    <dgm:cxn modelId="{42643E4F-D3D1-4590-B4ED-C51C82504E6A}" type="presParOf" srcId="{92B0B3A1-6955-4320-862D-4D5F0BB53DCC}" destId="{3AC390B8-5B7E-4B83-A287-1CFA0BD1A1E0}"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50D9A9-C014-441A-AAF4-C5F04BEF97AB}"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45674EE-F5CF-423A-AE00-27A019C125A4}">
      <dgm:prSet/>
      <dgm:spPr/>
      <dgm:t>
        <a:bodyPr/>
        <a:lstStyle/>
        <a:p>
          <a:pPr>
            <a:lnSpc>
              <a:spcPct val="100000"/>
            </a:lnSpc>
          </a:pPr>
          <a:r>
            <a:rPr lang="en-US"/>
            <a:t>What did you notice went well in the interaction?</a:t>
          </a:r>
        </a:p>
      </dgm:t>
    </dgm:pt>
    <dgm:pt modelId="{7E23618C-3FC0-4DA6-9EA1-34D8C1D7A727}" type="parTrans" cxnId="{B92D1A4F-12FA-4F4A-BFF5-1CB752641C77}">
      <dgm:prSet/>
      <dgm:spPr/>
      <dgm:t>
        <a:bodyPr/>
        <a:lstStyle/>
        <a:p>
          <a:endParaRPr lang="en-US"/>
        </a:p>
      </dgm:t>
    </dgm:pt>
    <dgm:pt modelId="{FEBF25FF-7A22-4C26-9B45-8C50D8F5CAC9}" type="sibTrans" cxnId="{B92D1A4F-12FA-4F4A-BFF5-1CB752641C77}">
      <dgm:prSet/>
      <dgm:spPr/>
      <dgm:t>
        <a:bodyPr/>
        <a:lstStyle/>
        <a:p>
          <a:endParaRPr lang="en-US"/>
        </a:p>
      </dgm:t>
    </dgm:pt>
    <dgm:pt modelId="{6FF05FA3-8EAB-490D-846D-7088B56DD847}">
      <dgm:prSet/>
      <dgm:spPr/>
      <dgm:t>
        <a:bodyPr/>
        <a:lstStyle/>
        <a:p>
          <a:pPr>
            <a:lnSpc>
              <a:spcPct val="100000"/>
            </a:lnSpc>
          </a:pPr>
          <a:r>
            <a:rPr lang="en-US"/>
            <a:t>Are there things you would have done differently?</a:t>
          </a:r>
        </a:p>
      </dgm:t>
    </dgm:pt>
    <dgm:pt modelId="{5897660D-D60E-4A4F-9888-66425E9BF1DB}" type="parTrans" cxnId="{94F4DB0E-163B-439F-BE78-E312A80B3B8B}">
      <dgm:prSet/>
      <dgm:spPr/>
      <dgm:t>
        <a:bodyPr/>
        <a:lstStyle/>
        <a:p>
          <a:endParaRPr lang="en-US"/>
        </a:p>
      </dgm:t>
    </dgm:pt>
    <dgm:pt modelId="{C57AAA21-3988-4261-9556-08F70C10F9BD}" type="sibTrans" cxnId="{94F4DB0E-163B-439F-BE78-E312A80B3B8B}">
      <dgm:prSet/>
      <dgm:spPr/>
      <dgm:t>
        <a:bodyPr/>
        <a:lstStyle/>
        <a:p>
          <a:endParaRPr lang="en-US"/>
        </a:p>
      </dgm:t>
    </dgm:pt>
    <dgm:pt modelId="{A762DEDC-1115-49A8-BB5B-B1895F940E06}" type="pres">
      <dgm:prSet presAssocID="{F250D9A9-C014-441A-AAF4-C5F04BEF97AB}" presName="root" presStyleCnt="0">
        <dgm:presLayoutVars>
          <dgm:dir/>
          <dgm:resizeHandles val="exact"/>
        </dgm:presLayoutVars>
      </dgm:prSet>
      <dgm:spPr/>
    </dgm:pt>
    <dgm:pt modelId="{2DD23B40-0262-4D9B-91E0-786FB9C3AF94}" type="pres">
      <dgm:prSet presAssocID="{B45674EE-F5CF-423A-AE00-27A019C125A4}" presName="compNode" presStyleCnt="0"/>
      <dgm:spPr/>
    </dgm:pt>
    <dgm:pt modelId="{EBB980EC-3BDD-4348-B53F-2F3A7BF9CA0C}" type="pres">
      <dgm:prSet presAssocID="{B45674EE-F5CF-423A-AE00-27A019C125A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utral Face with No Fill"/>
        </a:ext>
      </dgm:extLst>
    </dgm:pt>
    <dgm:pt modelId="{AD760799-CE08-4668-B8E1-6D53A51DD84B}" type="pres">
      <dgm:prSet presAssocID="{B45674EE-F5CF-423A-AE00-27A019C125A4}" presName="spaceRect" presStyleCnt="0"/>
      <dgm:spPr/>
    </dgm:pt>
    <dgm:pt modelId="{DD03C670-BCD7-40FA-A771-F0E7A07BDFED}" type="pres">
      <dgm:prSet presAssocID="{B45674EE-F5CF-423A-AE00-27A019C125A4}" presName="textRect" presStyleLbl="revTx" presStyleIdx="0" presStyleCnt="2">
        <dgm:presLayoutVars>
          <dgm:chMax val="1"/>
          <dgm:chPref val="1"/>
        </dgm:presLayoutVars>
      </dgm:prSet>
      <dgm:spPr/>
    </dgm:pt>
    <dgm:pt modelId="{450B2BB6-DB51-44BC-9EEA-D9DBD3539031}" type="pres">
      <dgm:prSet presAssocID="{FEBF25FF-7A22-4C26-9B45-8C50D8F5CAC9}" presName="sibTrans" presStyleCnt="0"/>
      <dgm:spPr/>
    </dgm:pt>
    <dgm:pt modelId="{D00642CA-BA53-4B78-81C1-068EBD99D84A}" type="pres">
      <dgm:prSet presAssocID="{6FF05FA3-8EAB-490D-846D-7088B56DD847}" presName="compNode" presStyleCnt="0"/>
      <dgm:spPr/>
    </dgm:pt>
    <dgm:pt modelId="{4A7EF023-181D-4076-8B09-B265739232F3}" type="pres">
      <dgm:prSet presAssocID="{6FF05FA3-8EAB-490D-846D-7088B56DD84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orkflow"/>
        </a:ext>
      </dgm:extLst>
    </dgm:pt>
    <dgm:pt modelId="{BA0AE218-B796-4FBB-851A-BE0BF13FA81A}" type="pres">
      <dgm:prSet presAssocID="{6FF05FA3-8EAB-490D-846D-7088B56DD847}" presName="spaceRect" presStyleCnt="0"/>
      <dgm:spPr/>
    </dgm:pt>
    <dgm:pt modelId="{89238BA1-3320-4B40-A05A-16F9EA239F4B}" type="pres">
      <dgm:prSet presAssocID="{6FF05FA3-8EAB-490D-846D-7088B56DD847}" presName="textRect" presStyleLbl="revTx" presStyleIdx="1" presStyleCnt="2">
        <dgm:presLayoutVars>
          <dgm:chMax val="1"/>
          <dgm:chPref val="1"/>
        </dgm:presLayoutVars>
      </dgm:prSet>
      <dgm:spPr/>
    </dgm:pt>
  </dgm:ptLst>
  <dgm:cxnLst>
    <dgm:cxn modelId="{94F4DB0E-163B-439F-BE78-E312A80B3B8B}" srcId="{F250D9A9-C014-441A-AAF4-C5F04BEF97AB}" destId="{6FF05FA3-8EAB-490D-846D-7088B56DD847}" srcOrd="1" destOrd="0" parTransId="{5897660D-D60E-4A4F-9888-66425E9BF1DB}" sibTransId="{C57AAA21-3988-4261-9556-08F70C10F9BD}"/>
    <dgm:cxn modelId="{3ADAE13E-125A-48E6-892F-76D965D800DC}" type="presOf" srcId="{B45674EE-F5CF-423A-AE00-27A019C125A4}" destId="{DD03C670-BCD7-40FA-A771-F0E7A07BDFED}" srcOrd="0" destOrd="0" presId="urn:microsoft.com/office/officeart/2018/2/layout/IconLabelList"/>
    <dgm:cxn modelId="{B92D1A4F-12FA-4F4A-BFF5-1CB752641C77}" srcId="{F250D9A9-C014-441A-AAF4-C5F04BEF97AB}" destId="{B45674EE-F5CF-423A-AE00-27A019C125A4}" srcOrd="0" destOrd="0" parTransId="{7E23618C-3FC0-4DA6-9EA1-34D8C1D7A727}" sibTransId="{FEBF25FF-7A22-4C26-9B45-8C50D8F5CAC9}"/>
    <dgm:cxn modelId="{E2F251AC-4781-4DE2-94CC-68139E2EC9D6}" type="presOf" srcId="{6FF05FA3-8EAB-490D-846D-7088B56DD847}" destId="{89238BA1-3320-4B40-A05A-16F9EA239F4B}" srcOrd="0" destOrd="0" presId="urn:microsoft.com/office/officeart/2018/2/layout/IconLabelList"/>
    <dgm:cxn modelId="{ED677ED2-345C-45D4-9543-3757A21A03DB}" type="presOf" srcId="{F250D9A9-C014-441A-AAF4-C5F04BEF97AB}" destId="{A762DEDC-1115-49A8-BB5B-B1895F940E06}" srcOrd="0" destOrd="0" presId="urn:microsoft.com/office/officeart/2018/2/layout/IconLabelList"/>
    <dgm:cxn modelId="{6D568524-D3E1-4183-B22F-E4AEB8137211}" type="presParOf" srcId="{A762DEDC-1115-49A8-BB5B-B1895F940E06}" destId="{2DD23B40-0262-4D9B-91E0-786FB9C3AF94}" srcOrd="0" destOrd="0" presId="urn:microsoft.com/office/officeart/2018/2/layout/IconLabelList"/>
    <dgm:cxn modelId="{8C5B318B-B590-44A6-A073-F5A219E364F2}" type="presParOf" srcId="{2DD23B40-0262-4D9B-91E0-786FB9C3AF94}" destId="{EBB980EC-3BDD-4348-B53F-2F3A7BF9CA0C}" srcOrd="0" destOrd="0" presId="urn:microsoft.com/office/officeart/2018/2/layout/IconLabelList"/>
    <dgm:cxn modelId="{5C116B2A-8C26-40F4-AA1C-BD558A617A3F}" type="presParOf" srcId="{2DD23B40-0262-4D9B-91E0-786FB9C3AF94}" destId="{AD760799-CE08-4668-B8E1-6D53A51DD84B}" srcOrd="1" destOrd="0" presId="urn:microsoft.com/office/officeart/2018/2/layout/IconLabelList"/>
    <dgm:cxn modelId="{4959C6EE-AD3C-4E67-A3E3-B07D89E36BD0}" type="presParOf" srcId="{2DD23B40-0262-4D9B-91E0-786FB9C3AF94}" destId="{DD03C670-BCD7-40FA-A771-F0E7A07BDFED}" srcOrd="2" destOrd="0" presId="urn:microsoft.com/office/officeart/2018/2/layout/IconLabelList"/>
    <dgm:cxn modelId="{DCEFE6F0-A58D-4D5A-B400-A097E3B79B8B}" type="presParOf" srcId="{A762DEDC-1115-49A8-BB5B-B1895F940E06}" destId="{450B2BB6-DB51-44BC-9EEA-D9DBD3539031}" srcOrd="1" destOrd="0" presId="urn:microsoft.com/office/officeart/2018/2/layout/IconLabelList"/>
    <dgm:cxn modelId="{1598B574-C66C-4EBC-87BB-2B0E6196B278}" type="presParOf" srcId="{A762DEDC-1115-49A8-BB5B-B1895F940E06}" destId="{D00642CA-BA53-4B78-81C1-068EBD99D84A}" srcOrd="2" destOrd="0" presId="urn:microsoft.com/office/officeart/2018/2/layout/IconLabelList"/>
    <dgm:cxn modelId="{232FA911-89B1-4B02-BF56-FE88C9465C24}" type="presParOf" srcId="{D00642CA-BA53-4B78-81C1-068EBD99D84A}" destId="{4A7EF023-181D-4076-8B09-B265739232F3}" srcOrd="0" destOrd="0" presId="urn:microsoft.com/office/officeart/2018/2/layout/IconLabelList"/>
    <dgm:cxn modelId="{21B69BBD-E79F-4BE6-B903-DB686C1F887C}" type="presParOf" srcId="{D00642CA-BA53-4B78-81C1-068EBD99D84A}" destId="{BA0AE218-B796-4FBB-851A-BE0BF13FA81A}" srcOrd="1" destOrd="0" presId="urn:microsoft.com/office/officeart/2018/2/layout/IconLabelList"/>
    <dgm:cxn modelId="{1D5A8527-C222-48F5-994D-44B083C770D9}" type="presParOf" srcId="{D00642CA-BA53-4B78-81C1-068EBD99D84A}" destId="{89238BA1-3320-4B40-A05A-16F9EA239F4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F77033-BD6D-4E46-9CF8-E0BC31E6E4AA}" type="doc">
      <dgm:prSet loTypeId="urn:microsoft.com/office/officeart/2016/7/layout/BasicLinearProcessNumbered" loCatId="process" qsTypeId="urn:microsoft.com/office/officeart/2005/8/quickstyle/simple1" qsCatId="simple" csTypeId="urn:microsoft.com/office/officeart/2005/8/colors/accent1_2" csCatId="accent1"/>
      <dgm:spPr/>
      <dgm:t>
        <a:bodyPr/>
        <a:lstStyle/>
        <a:p>
          <a:endParaRPr lang="en-US"/>
        </a:p>
      </dgm:t>
    </dgm:pt>
    <dgm:pt modelId="{CE1795A5-F686-41EC-A626-A07BC0E0769C}">
      <dgm:prSet/>
      <dgm:spPr/>
      <dgm:t>
        <a:bodyPr/>
        <a:lstStyle/>
        <a:p>
          <a:r>
            <a:rPr lang="en-US"/>
            <a:t>Be Culturally Sensitive When Having Conversations </a:t>
          </a:r>
        </a:p>
      </dgm:t>
    </dgm:pt>
    <dgm:pt modelId="{B543182F-FE32-478C-80FE-C08755C85E1B}" type="parTrans" cxnId="{21807439-E49E-49E7-82BD-1FCEA7A19E62}">
      <dgm:prSet/>
      <dgm:spPr/>
      <dgm:t>
        <a:bodyPr/>
        <a:lstStyle/>
        <a:p>
          <a:endParaRPr lang="en-US"/>
        </a:p>
      </dgm:t>
    </dgm:pt>
    <dgm:pt modelId="{16B579A4-72B6-4618-B428-81D1F2EC3FC9}" type="sibTrans" cxnId="{21807439-E49E-49E7-82BD-1FCEA7A19E62}">
      <dgm:prSet phldrT="1" phldr="0"/>
      <dgm:spPr/>
      <dgm:t>
        <a:bodyPr/>
        <a:lstStyle/>
        <a:p>
          <a:r>
            <a:rPr lang="en-US"/>
            <a:t>1</a:t>
          </a:r>
        </a:p>
      </dgm:t>
    </dgm:pt>
    <dgm:pt modelId="{A21234DF-E9E0-46BB-AC8C-76C42D3CE212}">
      <dgm:prSet/>
      <dgm:spPr/>
      <dgm:t>
        <a:bodyPr/>
        <a:lstStyle/>
        <a:p>
          <a:r>
            <a:rPr lang="en-US"/>
            <a:t>Have Empathy</a:t>
          </a:r>
        </a:p>
      </dgm:t>
    </dgm:pt>
    <dgm:pt modelId="{56801BA3-89A7-4863-AC87-F9DDC1FA8632}" type="parTrans" cxnId="{116BBEE1-E0FF-44EF-A116-6F8614852C9E}">
      <dgm:prSet/>
      <dgm:spPr/>
      <dgm:t>
        <a:bodyPr/>
        <a:lstStyle/>
        <a:p>
          <a:endParaRPr lang="en-US"/>
        </a:p>
      </dgm:t>
    </dgm:pt>
    <dgm:pt modelId="{F5389AC1-CF18-472C-A6B8-C45A5832C630}" type="sibTrans" cxnId="{116BBEE1-E0FF-44EF-A116-6F8614852C9E}">
      <dgm:prSet phldrT="2" phldr="0"/>
      <dgm:spPr/>
      <dgm:t>
        <a:bodyPr/>
        <a:lstStyle/>
        <a:p>
          <a:r>
            <a:rPr lang="en-US"/>
            <a:t>2</a:t>
          </a:r>
        </a:p>
      </dgm:t>
    </dgm:pt>
    <dgm:pt modelId="{814A9DF9-E57A-4CFD-B090-A3091F61C90E}">
      <dgm:prSet/>
      <dgm:spPr/>
      <dgm:t>
        <a:bodyPr/>
        <a:lstStyle/>
        <a:p>
          <a:r>
            <a:rPr lang="en-US"/>
            <a:t>Avoid using Deficit Based Language, Be Empowering</a:t>
          </a:r>
        </a:p>
      </dgm:t>
    </dgm:pt>
    <dgm:pt modelId="{D7B0036E-AD30-4051-AAD1-9602AEC0C099}" type="parTrans" cxnId="{6668CC6C-E60F-4918-A461-6D56901FD8FC}">
      <dgm:prSet/>
      <dgm:spPr/>
      <dgm:t>
        <a:bodyPr/>
        <a:lstStyle/>
        <a:p>
          <a:endParaRPr lang="en-US"/>
        </a:p>
      </dgm:t>
    </dgm:pt>
    <dgm:pt modelId="{7A00AC54-6623-4235-8634-D325EF562194}" type="sibTrans" cxnId="{6668CC6C-E60F-4918-A461-6D56901FD8FC}">
      <dgm:prSet phldrT="3" phldr="0"/>
      <dgm:spPr/>
      <dgm:t>
        <a:bodyPr/>
        <a:lstStyle/>
        <a:p>
          <a:r>
            <a:rPr lang="en-US"/>
            <a:t>3</a:t>
          </a:r>
        </a:p>
      </dgm:t>
    </dgm:pt>
    <dgm:pt modelId="{AB007E6E-E756-45B8-BE74-6D5CD4E56E7D}" type="pres">
      <dgm:prSet presAssocID="{ADF77033-BD6D-4E46-9CF8-E0BC31E6E4AA}" presName="Name0" presStyleCnt="0">
        <dgm:presLayoutVars>
          <dgm:animLvl val="lvl"/>
          <dgm:resizeHandles val="exact"/>
        </dgm:presLayoutVars>
      </dgm:prSet>
      <dgm:spPr/>
    </dgm:pt>
    <dgm:pt modelId="{3EB72E1A-5495-4455-A48A-53366B5F065C}" type="pres">
      <dgm:prSet presAssocID="{CE1795A5-F686-41EC-A626-A07BC0E0769C}" presName="compositeNode" presStyleCnt="0">
        <dgm:presLayoutVars>
          <dgm:bulletEnabled val="1"/>
        </dgm:presLayoutVars>
      </dgm:prSet>
      <dgm:spPr/>
    </dgm:pt>
    <dgm:pt modelId="{B7FD98BD-DFD7-4AE5-9B9B-DEE8A5DD925F}" type="pres">
      <dgm:prSet presAssocID="{CE1795A5-F686-41EC-A626-A07BC0E0769C}" presName="bgRect" presStyleLbl="bgAccFollowNode1" presStyleIdx="0" presStyleCnt="3"/>
      <dgm:spPr/>
    </dgm:pt>
    <dgm:pt modelId="{5454B145-9CCA-4BB6-A35E-309A838032C1}" type="pres">
      <dgm:prSet presAssocID="{16B579A4-72B6-4618-B428-81D1F2EC3FC9}" presName="sibTransNodeCircle" presStyleLbl="alignNode1" presStyleIdx="0" presStyleCnt="6">
        <dgm:presLayoutVars>
          <dgm:chMax val="0"/>
          <dgm:bulletEnabled/>
        </dgm:presLayoutVars>
      </dgm:prSet>
      <dgm:spPr/>
    </dgm:pt>
    <dgm:pt modelId="{3CA1C90B-A22F-4C4A-8903-65CDABA68B07}" type="pres">
      <dgm:prSet presAssocID="{CE1795A5-F686-41EC-A626-A07BC0E0769C}" presName="bottomLine" presStyleLbl="alignNode1" presStyleIdx="1" presStyleCnt="6">
        <dgm:presLayoutVars/>
      </dgm:prSet>
      <dgm:spPr/>
    </dgm:pt>
    <dgm:pt modelId="{16952F6C-DBE8-47A1-956A-C5FB287F740F}" type="pres">
      <dgm:prSet presAssocID="{CE1795A5-F686-41EC-A626-A07BC0E0769C}" presName="nodeText" presStyleLbl="bgAccFollowNode1" presStyleIdx="0" presStyleCnt="3">
        <dgm:presLayoutVars>
          <dgm:bulletEnabled val="1"/>
        </dgm:presLayoutVars>
      </dgm:prSet>
      <dgm:spPr/>
    </dgm:pt>
    <dgm:pt modelId="{99ACDB30-CBFD-4D28-8A2D-4E84D89F45DC}" type="pres">
      <dgm:prSet presAssocID="{16B579A4-72B6-4618-B428-81D1F2EC3FC9}" presName="sibTrans" presStyleCnt="0"/>
      <dgm:spPr/>
    </dgm:pt>
    <dgm:pt modelId="{803EDEBC-921F-4E3F-A651-55116B9B94B5}" type="pres">
      <dgm:prSet presAssocID="{A21234DF-E9E0-46BB-AC8C-76C42D3CE212}" presName="compositeNode" presStyleCnt="0">
        <dgm:presLayoutVars>
          <dgm:bulletEnabled val="1"/>
        </dgm:presLayoutVars>
      </dgm:prSet>
      <dgm:spPr/>
    </dgm:pt>
    <dgm:pt modelId="{327FE2DE-A8A2-459F-A155-091C3623D23C}" type="pres">
      <dgm:prSet presAssocID="{A21234DF-E9E0-46BB-AC8C-76C42D3CE212}" presName="bgRect" presStyleLbl="bgAccFollowNode1" presStyleIdx="1" presStyleCnt="3"/>
      <dgm:spPr/>
    </dgm:pt>
    <dgm:pt modelId="{748434A3-5F37-4A28-B2AA-5636FEDAD4D2}" type="pres">
      <dgm:prSet presAssocID="{F5389AC1-CF18-472C-A6B8-C45A5832C630}" presName="sibTransNodeCircle" presStyleLbl="alignNode1" presStyleIdx="2" presStyleCnt="6">
        <dgm:presLayoutVars>
          <dgm:chMax val="0"/>
          <dgm:bulletEnabled/>
        </dgm:presLayoutVars>
      </dgm:prSet>
      <dgm:spPr/>
    </dgm:pt>
    <dgm:pt modelId="{A778756E-FF9B-462A-A706-BA0B0016B9DF}" type="pres">
      <dgm:prSet presAssocID="{A21234DF-E9E0-46BB-AC8C-76C42D3CE212}" presName="bottomLine" presStyleLbl="alignNode1" presStyleIdx="3" presStyleCnt="6">
        <dgm:presLayoutVars/>
      </dgm:prSet>
      <dgm:spPr/>
    </dgm:pt>
    <dgm:pt modelId="{A7D56F7A-98AB-460E-BE99-942E61270F7E}" type="pres">
      <dgm:prSet presAssocID="{A21234DF-E9E0-46BB-AC8C-76C42D3CE212}" presName="nodeText" presStyleLbl="bgAccFollowNode1" presStyleIdx="1" presStyleCnt="3">
        <dgm:presLayoutVars>
          <dgm:bulletEnabled val="1"/>
        </dgm:presLayoutVars>
      </dgm:prSet>
      <dgm:spPr/>
    </dgm:pt>
    <dgm:pt modelId="{A961A477-6195-4322-90E4-DC87A43154E2}" type="pres">
      <dgm:prSet presAssocID="{F5389AC1-CF18-472C-A6B8-C45A5832C630}" presName="sibTrans" presStyleCnt="0"/>
      <dgm:spPr/>
    </dgm:pt>
    <dgm:pt modelId="{3A43CD80-85AA-4636-91C2-DE625DA79D2A}" type="pres">
      <dgm:prSet presAssocID="{814A9DF9-E57A-4CFD-B090-A3091F61C90E}" presName="compositeNode" presStyleCnt="0">
        <dgm:presLayoutVars>
          <dgm:bulletEnabled val="1"/>
        </dgm:presLayoutVars>
      </dgm:prSet>
      <dgm:spPr/>
    </dgm:pt>
    <dgm:pt modelId="{F59D43B7-A5B9-4F74-8DEC-F32A7F142384}" type="pres">
      <dgm:prSet presAssocID="{814A9DF9-E57A-4CFD-B090-A3091F61C90E}" presName="bgRect" presStyleLbl="bgAccFollowNode1" presStyleIdx="2" presStyleCnt="3"/>
      <dgm:spPr/>
    </dgm:pt>
    <dgm:pt modelId="{F4C031A1-3AF3-4049-98C3-CF06346B99E2}" type="pres">
      <dgm:prSet presAssocID="{7A00AC54-6623-4235-8634-D325EF562194}" presName="sibTransNodeCircle" presStyleLbl="alignNode1" presStyleIdx="4" presStyleCnt="6">
        <dgm:presLayoutVars>
          <dgm:chMax val="0"/>
          <dgm:bulletEnabled/>
        </dgm:presLayoutVars>
      </dgm:prSet>
      <dgm:spPr/>
    </dgm:pt>
    <dgm:pt modelId="{DF226DCC-E1BB-4679-947C-ED2CD9BF8735}" type="pres">
      <dgm:prSet presAssocID="{814A9DF9-E57A-4CFD-B090-A3091F61C90E}" presName="bottomLine" presStyleLbl="alignNode1" presStyleIdx="5" presStyleCnt="6">
        <dgm:presLayoutVars/>
      </dgm:prSet>
      <dgm:spPr/>
    </dgm:pt>
    <dgm:pt modelId="{83E276BC-0D2C-43FD-86B9-EE2AD0D243DC}" type="pres">
      <dgm:prSet presAssocID="{814A9DF9-E57A-4CFD-B090-A3091F61C90E}" presName="nodeText" presStyleLbl="bgAccFollowNode1" presStyleIdx="2" presStyleCnt="3">
        <dgm:presLayoutVars>
          <dgm:bulletEnabled val="1"/>
        </dgm:presLayoutVars>
      </dgm:prSet>
      <dgm:spPr/>
    </dgm:pt>
  </dgm:ptLst>
  <dgm:cxnLst>
    <dgm:cxn modelId="{4C694003-F5FF-4AEC-B034-08D3692D2023}" type="presOf" srcId="{F5389AC1-CF18-472C-A6B8-C45A5832C630}" destId="{748434A3-5F37-4A28-B2AA-5636FEDAD4D2}" srcOrd="0" destOrd="0" presId="urn:microsoft.com/office/officeart/2016/7/layout/BasicLinearProcessNumbered"/>
    <dgm:cxn modelId="{BD823813-548F-40E8-BE06-E736CBDF9FCB}" type="presOf" srcId="{ADF77033-BD6D-4E46-9CF8-E0BC31E6E4AA}" destId="{AB007E6E-E756-45B8-BE74-6D5CD4E56E7D}" srcOrd="0" destOrd="0" presId="urn:microsoft.com/office/officeart/2016/7/layout/BasicLinearProcessNumbered"/>
    <dgm:cxn modelId="{AA83A818-4387-4E25-86B0-AF4B24A15BCA}" type="presOf" srcId="{A21234DF-E9E0-46BB-AC8C-76C42D3CE212}" destId="{A7D56F7A-98AB-460E-BE99-942E61270F7E}" srcOrd="1" destOrd="0" presId="urn:microsoft.com/office/officeart/2016/7/layout/BasicLinearProcessNumbered"/>
    <dgm:cxn modelId="{21807439-E49E-49E7-82BD-1FCEA7A19E62}" srcId="{ADF77033-BD6D-4E46-9CF8-E0BC31E6E4AA}" destId="{CE1795A5-F686-41EC-A626-A07BC0E0769C}" srcOrd="0" destOrd="0" parTransId="{B543182F-FE32-478C-80FE-C08755C85E1B}" sibTransId="{16B579A4-72B6-4618-B428-81D1F2EC3FC9}"/>
    <dgm:cxn modelId="{4ED4CE5B-219A-4FAC-8D9C-786558000494}" type="presOf" srcId="{A21234DF-E9E0-46BB-AC8C-76C42D3CE212}" destId="{327FE2DE-A8A2-459F-A155-091C3623D23C}" srcOrd="0" destOrd="0" presId="urn:microsoft.com/office/officeart/2016/7/layout/BasicLinearProcessNumbered"/>
    <dgm:cxn modelId="{A02DF264-A815-4AF5-B74B-8FDA0FC27D51}" type="presOf" srcId="{16B579A4-72B6-4618-B428-81D1F2EC3FC9}" destId="{5454B145-9CCA-4BB6-A35E-309A838032C1}" srcOrd="0" destOrd="0" presId="urn:microsoft.com/office/officeart/2016/7/layout/BasicLinearProcessNumbered"/>
    <dgm:cxn modelId="{6668CC6C-E60F-4918-A461-6D56901FD8FC}" srcId="{ADF77033-BD6D-4E46-9CF8-E0BC31E6E4AA}" destId="{814A9DF9-E57A-4CFD-B090-A3091F61C90E}" srcOrd="2" destOrd="0" parTransId="{D7B0036E-AD30-4051-AAD1-9602AEC0C099}" sibTransId="{7A00AC54-6623-4235-8634-D325EF562194}"/>
    <dgm:cxn modelId="{41575D53-0D53-4427-AEC5-B784C4909AD4}" type="presOf" srcId="{7A00AC54-6623-4235-8634-D325EF562194}" destId="{F4C031A1-3AF3-4049-98C3-CF06346B99E2}" srcOrd="0" destOrd="0" presId="urn:microsoft.com/office/officeart/2016/7/layout/BasicLinearProcessNumbered"/>
    <dgm:cxn modelId="{D7E16D53-8179-4A70-B121-681FACDC66D4}" type="presOf" srcId="{814A9DF9-E57A-4CFD-B090-A3091F61C90E}" destId="{83E276BC-0D2C-43FD-86B9-EE2AD0D243DC}" srcOrd="1" destOrd="0" presId="urn:microsoft.com/office/officeart/2016/7/layout/BasicLinearProcessNumbered"/>
    <dgm:cxn modelId="{F83D89C8-4D06-40CC-BDBD-43091B13E67F}" type="presOf" srcId="{CE1795A5-F686-41EC-A626-A07BC0E0769C}" destId="{16952F6C-DBE8-47A1-956A-C5FB287F740F}" srcOrd="1" destOrd="0" presId="urn:microsoft.com/office/officeart/2016/7/layout/BasicLinearProcessNumbered"/>
    <dgm:cxn modelId="{FF69D8D8-A367-4C9F-B488-CFF4C46B0119}" type="presOf" srcId="{CE1795A5-F686-41EC-A626-A07BC0E0769C}" destId="{B7FD98BD-DFD7-4AE5-9B9B-DEE8A5DD925F}" srcOrd="0" destOrd="0" presId="urn:microsoft.com/office/officeart/2016/7/layout/BasicLinearProcessNumbered"/>
    <dgm:cxn modelId="{116BBEE1-E0FF-44EF-A116-6F8614852C9E}" srcId="{ADF77033-BD6D-4E46-9CF8-E0BC31E6E4AA}" destId="{A21234DF-E9E0-46BB-AC8C-76C42D3CE212}" srcOrd="1" destOrd="0" parTransId="{56801BA3-89A7-4863-AC87-F9DDC1FA8632}" sibTransId="{F5389AC1-CF18-472C-A6B8-C45A5832C630}"/>
    <dgm:cxn modelId="{662DF6F5-11C6-48AC-9F1D-40FC792CCBF0}" type="presOf" srcId="{814A9DF9-E57A-4CFD-B090-A3091F61C90E}" destId="{F59D43B7-A5B9-4F74-8DEC-F32A7F142384}" srcOrd="0" destOrd="0" presId="urn:microsoft.com/office/officeart/2016/7/layout/BasicLinearProcessNumbered"/>
    <dgm:cxn modelId="{1B420602-D493-45B7-A541-87EDBC53A887}" type="presParOf" srcId="{AB007E6E-E756-45B8-BE74-6D5CD4E56E7D}" destId="{3EB72E1A-5495-4455-A48A-53366B5F065C}" srcOrd="0" destOrd="0" presId="urn:microsoft.com/office/officeart/2016/7/layout/BasicLinearProcessNumbered"/>
    <dgm:cxn modelId="{78DD96BB-10AC-4038-A93B-63F8A13E3579}" type="presParOf" srcId="{3EB72E1A-5495-4455-A48A-53366B5F065C}" destId="{B7FD98BD-DFD7-4AE5-9B9B-DEE8A5DD925F}" srcOrd="0" destOrd="0" presId="urn:microsoft.com/office/officeart/2016/7/layout/BasicLinearProcessNumbered"/>
    <dgm:cxn modelId="{32D312CE-0AB6-4AE5-BA9D-7AE7F7B8D3C9}" type="presParOf" srcId="{3EB72E1A-5495-4455-A48A-53366B5F065C}" destId="{5454B145-9CCA-4BB6-A35E-309A838032C1}" srcOrd="1" destOrd="0" presId="urn:microsoft.com/office/officeart/2016/7/layout/BasicLinearProcessNumbered"/>
    <dgm:cxn modelId="{AC10AD9D-C8D6-41A5-9D2E-D6C8A67DCF85}" type="presParOf" srcId="{3EB72E1A-5495-4455-A48A-53366B5F065C}" destId="{3CA1C90B-A22F-4C4A-8903-65CDABA68B07}" srcOrd="2" destOrd="0" presId="urn:microsoft.com/office/officeart/2016/7/layout/BasicLinearProcessNumbered"/>
    <dgm:cxn modelId="{95A2F589-2F9B-4229-903F-2F4E5CEBCD50}" type="presParOf" srcId="{3EB72E1A-5495-4455-A48A-53366B5F065C}" destId="{16952F6C-DBE8-47A1-956A-C5FB287F740F}" srcOrd="3" destOrd="0" presId="urn:microsoft.com/office/officeart/2016/7/layout/BasicLinearProcessNumbered"/>
    <dgm:cxn modelId="{EDEF5C01-1199-49F7-B2D6-BC9AA174BF85}" type="presParOf" srcId="{AB007E6E-E756-45B8-BE74-6D5CD4E56E7D}" destId="{99ACDB30-CBFD-4D28-8A2D-4E84D89F45DC}" srcOrd="1" destOrd="0" presId="urn:microsoft.com/office/officeart/2016/7/layout/BasicLinearProcessNumbered"/>
    <dgm:cxn modelId="{48F70378-50D5-4C31-AC60-56613487F6ED}" type="presParOf" srcId="{AB007E6E-E756-45B8-BE74-6D5CD4E56E7D}" destId="{803EDEBC-921F-4E3F-A651-55116B9B94B5}" srcOrd="2" destOrd="0" presId="urn:microsoft.com/office/officeart/2016/7/layout/BasicLinearProcessNumbered"/>
    <dgm:cxn modelId="{01E8586E-8C08-4EEF-B269-6763EF9BE0D2}" type="presParOf" srcId="{803EDEBC-921F-4E3F-A651-55116B9B94B5}" destId="{327FE2DE-A8A2-459F-A155-091C3623D23C}" srcOrd="0" destOrd="0" presId="urn:microsoft.com/office/officeart/2016/7/layout/BasicLinearProcessNumbered"/>
    <dgm:cxn modelId="{EDCBFC5A-6252-4875-AB6A-0DFE77C0426B}" type="presParOf" srcId="{803EDEBC-921F-4E3F-A651-55116B9B94B5}" destId="{748434A3-5F37-4A28-B2AA-5636FEDAD4D2}" srcOrd="1" destOrd="0" presId="urn:microsoft.com/office/officeart/2016/7/layout/BasicLinearProcessNumbered"/>
    <dgm:cxn modelId="{F7CACEE3-5A7F-42F1-B953-9C2A1299AA50}" type="presParOf" srcId="{803EDEBC-921F-4E3F-A651-55116B9B94B5}" destId="{A778756E-FF9B-462A-A706-BA0B0016B9DF}" srcOrd="2" destOrd="0" presId="urn:microsoft.com/office/officeart/2016/7/layout/BasicLinearProcessNumbered"/>
    <dgm:cxn modelId="{8798463C-AB44-4DFB-B35E-D8C5B6339A7A}" type="presParOf" srcId="{803EDEBC-921F-4E3F-A651-55116B9B94B5}" destId="{A7D56F7A-98AB-460E-BE99-942E61270F7E}" srcOrd="3" destOrd="0" presId="urn:microsoft.com/office/officeart/2016/7/layout/BasicLinearProcessNumbered"/>
    <dgm:cxn modelId="{F7186E83-76D4-439F-A441-87E5CC2B9AD8}" type="presParOf" srcId="{AB007E6E-E756-45B8-BE74-6D5CD4E56E7D}" destId="{A961A477-6195-4322-90E4-DC87A43154E2}" srcOrd="3" destOrd="0" presId="urn:microsoft.com/office/officeart/2016/7/layout/BasicLinearProcessNumbered"/>
    <dgm:cxn modelId="{85AFE731-2D28-414B-8BD3-D7CC08A35029}" type="presParOf" srcId="{AB007E6E-E756-45B8-BE74-6D5CD4E56E7D}" destId="{3A43CD80-85AA-4636-91C2-DE625DA79D2A}" srcOrd="4" destOrd="0" presId="urn:microsoft.com/office/officeart/2016/7/layout/BasicLinearProcessNumbered"/>
    <dgm:cxn modelId="{FB61CD99-2694-42F1-BBDE-4AD02EFECF59}" type="presParOf" srcId="{3A43CD80-85AA-4636-91C2-DE625DA79D2A}" destId="{F59D43B7-A5B9-4F74-8DEC-F32A7F142384}" srcOrd="0" destOrd="0" presId="urn:microsoft.com/office/officeart/2016/7/layout/BasicLinearProcessNumbered"/>
    <dgm:cxn modelId="{34A9B846-5FAE-482F-B7F6-2EBD7A5F815C}" type="presParOf" srcId="{3A43CD80-85AA-4636-91C2-DE625DA79D2A}" destId="{F4C031A1-3AF3-4049-98C3-CF06346B99E2}" srcOrd="1" destOrd="0" presId="urn:microsoft.com/office/officeart/2016/7/layout/BasicLinearProcessNumbered"/>
    <dgm:cxn modelId="{6F578580-1B20-46D9-BBD3-6D4EA95F796C}" type="presParOf" srcId="{3A43CD80-85AA-4636-91C2-DE625DA79D2A}" destId="{DF226DCC-E1BB-4679-947C-ED2CD9BF8735}" srcOrd="2" destOrd="0" presId="urn:microsoft.com/office/officeart/2016/7/layout/BasicLinearProcessNumbered"/>
    <dgm:cxn modelId="{7BCC6A28-7970-41DA-AD01-6697DF22DC19}" type="presParOf" srcId="{3A43CD80-85AA-4636-91C2-DE625DA79D2A}" destId="{83E276BC-0D2C-43FD-86B9-EE2AD0D243DC}"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D30AF0-FB4A-449A-A3DE-A8C4B08D912F}">
      <dsp:nvSpPr>
        <dsp:cNvPr id="0" name=""/>
        <dsp:cNvSpPr/>
      </dsp:nvSpPr>
      <dsp:spPr>
        <a:xfrm>
          <a:off x="0" y="2706"/>
          <a:ext cx="1155741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F865F3-3655-4B88-BAA1-33A22AE7EB89}">
      <dsp:nvSpPr>
        <dsp:cNvPr id="0" name=""/>
        <dsp:cNvSpPr/>
      </dsp:nvSpPr>
      <dsp:spPr>
        <a:xfrm>
          <a:off x="0" y="2706"/>
          <a:ext cx="11557417" cy="461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11:00 - 11:30		Check-In</a:t>
          </a:r>
        </a:p>
      </dsp:txBody>
      <dsp:txXfrm>
        <a:off x="0" y="2706"/>
        <a:ext cx="11557417" cy="461387"/>
      </dsp:txXfrm>
    </dsp:sp>
    <dsp:sp modelId="{9C4D4C9E-3D43-4C48-945D-52A0134C6DC1}">
      <dsp:nvSpPr>
        <dsp:cNvPr id="0" name=""/>
        <dsp:cNvSpPr/>
      </dsp:nvSpPr>
      <dsp:spPr>
        <a:xfrm>
          <a:off x="0" y="464093"/>
          <a:ext cx="1155741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6358B2-8F17-42BB-8EE2-7D316A7DDD24}">
      <dsp:nvSpPr>
        <dsp:cNvPr id="0" name=""/>
        <dsp:cNvSpPr/>
      </dsp:nvSpPr>
      <dsp:spPr>
        <a:xfrm>
          <a:off x="0" y="464093"/>
          <a:ext cx="11557417" cy="461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11:30 - 11:45		Welcome/Introductions/Housekeeping</a:t>
          </a:r>
        </a:p>
      </dsp:txBody>
      <dsp:txXfrm>
        <a:off x="0" y="464093"/>
        <a:ext cx="11557417" cy="461387"/>
      </dsp:txXfrm>
    </dsp:sp>
    <dsp:sp modelId="{18AF16FD-9147-4E47-A91A-605737E04277}">
      <dsp:nvSpPr>
        <dsp:cNvPr id="0" name=""/>
        <dsp:cNvSpPr/>
      </dsp:nvSpPr>
      <dsp:spPr>
        <a:xfrm>
          <a:off x="0" y="925481"/>
          <a:ext cx="1155741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893932-1F8F-4FE0-9D56-668F8D7D81B0}">
      <dsp:nvSpPr>
        <dsp:cNvPr id="0" name=""/>
        <dsp:cNvSpPr/>
      </dsp:nvSpPr>
      <dsp:spPr>
        <a:xfrm>
          <a:off x="0" y="925481"/>
          <a:ext cx="11557417" cy="461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kern="1200"/>
            <a:t>11:45 - 12:30		Food Insecurity Introduction with</a:t>
          </a:r>
          <a:r>
            <a:rPr lang="en-US" sz="2100" kern="1200">
              <a:latin typeface="Calibri Light" panose="020F0302020204030204"/>
            </a:rPr>
            <a:t> Qulina</a:t>
          </a:r>
          <a:endParaRPr lang="en-US" sz="2100" kern="1200"/>
        </a:p>
      </dsp:txBody>
      <dsp:txXfrm>
        <a:off x="0" y="925481"/>
        <a:ext cx="11557417" cy="461387"/>
      </dsp:txXfrm>
    </dsp:sp>
    <dsp:sp modelId="{BFE89A94-911E-4F6C-A750-7FD34C6B9C73}">
      <dsp:nvSpPr>
        <dsp:cNvPr id="0" name=""/>
        <dsp:cNvSpPr/>
      </dsp:nvSpPr>
      <dsp:spPr>
        <a:xfrm>
          <a:off x="0" y="1386869"/>
          <a:ext cx="1155741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803CDE-7AAE-444D-9170-3F4C40F63520}">
      <dsp:nvSpPr>
        <dsp:cNvPr id="0" name=""/>
        <dsp:cNvSpPr/>
      </dsp:nvSpPr>
      <dsp:spPr>
        <a:xfrm>
          <a:off x="0" y="1386869"/>
          <a:ext cx="11557417" cy="461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12:30 - 12:35		Break</a:t>
          </a:r>
        </a:p>
      </dsp:txBody>
      <dsp:txXfrm>
        <a:off x="0" y="1386869"/>
        <a:ext cx="11557417" cy="461387"/>
      </dsp:txXfrm>
    </dsp:sp>
    <dsp:sp modelId="{A0EEA569-D236-43EE-AB4A-CBF8EA7A33F2}">
      <dsp:nvSpPr>
        <dsp:cNvPr id="0" name=""/>
        <dsp:cNvSpPr/>
      </dsp:nvSpPr>
      <dsp:spPr>
        <a:xfrm>
          <a:off x="0" y="1848257"/>
          <a:ext cx="1155741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0E30D3-E67F-42BE-9018-75F0A4FA7E9F}">
      <dsp:nvSpPr>
        <dsp:cNvPr id="0" name=""/>
        <dsp:cNvSpPr/>
      </dsp:nvSpPr>
      <dsp:spPr>
        <a:xfrm>
          <a:off x="0" y="1848257"/>
          <a:ext cx="11557417" cy="461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kern="1200"/>
            <a:t>12:35 - 1:00		Levels and effects of food insecurity with</a:t>
          </a:r>
          <a:r>
            <a:rPr lang="en-US" sz="2100" kern="1200">
              <a:latin typeface="Calibri Light" panose="020F0302020204030204"/>
            </a:rPr>
            <a:t> Qulina</a:t>
          </a:r>
          <a:endParaRPr lang="en-US" sz="2100" kern="1200"/>
        </a:p>
      </dsp:txBody>
      <dsp:txXfrm>
        <a:off x="0" y="1848257"/>
        <a:ext cx="11557417" cy="461387"/>
      </dsp:txXfrm>
    </dsp:sp>
    <dsp:sp modelId="{BF301278-89D0-4FC3-8DB5-5B6A1BCE7D21}">
      <dsp:nvSpPr>
        <dsp:cNvPr id="0" name=""/>
        <dsp:cNvSpPr/>
      </dsp:nvSpPr>
      <dsp:spPr>
        <a:xfrm>
          <a:off x="0" y="2309645"/>
          <a:ext cx="1155741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5797AA-FBA9-455D-9B26-CB62D12F5D1D}">
      <dsp:nvSpPr>
        <dsp:cNvPr id="0" name=""/>
        <dsp:cNvSpPr/>
      </dsp:nvSpPr>
      <dsp:spPr>
        <a:xfrm>
          <a:off x="0" y="2309645"/>
          <a:ext cx="11557417" cy="461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1:00 - 1:30		Lunch</a:t>
          </a:r>
        </a:p>
      </dsp:txBody>
      <dsp:txXfrm>
        <a:off x="0" y="2309645"/>
        <a:ext cx="11557417" cy="461387"/>
      </dsp:txXfrm>
    </dsp:sp>
    <dsp:sp modelId="{E9718F82-408F-4A2B-AC74-97BE3A4C8073}">
      <dsp:nvSpPr>
        <dsp:cNvPr id="0" name=""/>
        <dsp:cNvSpPr/>
      </dsp:nvSpPr>
      <dsp:spPr>
        <a:xfrm>
          <a:off x="0" y="2771032"/>
          <a:ext cx="1155741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68C994-87ED-4329-8191-F90331E7BA68}">
      <dsp:nvSpPr>
        <dsp:cNvPr id="0" name=""/>
        <dsp:cNvSpPr/>
      </dsp:nvSpPr>
      <dsp:spPr>
        <a:xfrm>
          <a:off x="0" y="2771033"/>
          <a:ext cx="11557417" cy="461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kern="1200"/>
            <a:t>1:30 - 1:55		Mandates to attempt managing food insecurity with</a:t>
          </a:r>
          <a:r>
            <a:rPr lang="en-US" sz="2100" kern="1200">
              <a:latin typeface="Calibri Light" panose="020F0302020204030204"/>
            </a:rPr>
            <a:t> Estella</a:t>
          </a:r>
          <a:endParaRPr lang="en-US" sz="2100" kern="1200"/>
        </a:p>
      </dsp:txBody>
      <dsp:txXfrm>
        <a:off x="0" y="2771033"/>
        <a:ext cx="11557417" cy="461387"/>
      </dsp:txXfrm>
    </dsp:sp>
    <dsp:sp modelId="{3E85E4FF-DB42-4F5C-A00F-A1AC299FA65E}">
      <dsp:nvSpPr>
        <dsp:cNvPr id="0" name=""/>
        <dsp:cNvSpPr/>
      </dsp:nvSpPr>
      <dsp:spPr>
        <a:xfrm>
          <a:off x="0" y="3232420"/>
          <a:ext cx="1155741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2AD2E5-86DB-4066-828D-54CB94249385}">
      <dsp:nvSpPr>
        <dsp:cNvPr id="0" name=""/>
        <dsp:cNvSpPr/>
      </dsp:nvSpPr>
      <dsp:spPr>
        <a:xfrm>
          <a:off x="0" y="3232420"/>
          <a:ext cx="11557417" cy="461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1:55 - 2:00		Break</a:t>
          </a:r>
        </a:p>
      </dsp:txBody>
      <dsp:txXfrm>
        <a:off x="0" y="3232420"/>
        <a:ext cx="11557417" cy="461387"/>
      </dsp:txXfrm>
    </dsp:sp>
    <dsp:sp modelId="{F2D9A697-3797-4BDE-AA78-369622B1865A}">
      <dsp:nvSpPr>
        <dsp:cNvPr id="0" name=""/>
        <dsp:cNvSpPr/>
      </dsp:nvSpPr>
      <dsp:spPr>
        <a:xfrm>
          <a:off x="0" y="3693808"/>
          <a:ext cx="1155741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74353B-B462-44D0-90EC-1046E8A4DEBF}">
      <dsp:nvSpPr>
        <dsp:cNvPr id="0" name=""/>
        <dsp:cNvSpPr/>
      </dsp:nvSpPr>
      <dsp:spPr>
        <a:xfrm>
          <a:off x="0" y="3693808"/>
          <a:ext cx="11557417" cy="461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kern="1200"/>
            <a:t>2:00 - 2:45</a:t>
          </a:r>
          <a:r>
            <a:rPr lang="en-US" sz="2100" kern="1200">
              <a:latin typeface="Calibri Light" panose="020F0302020204030204"/>
            </a:rPr>
            <a:t>           		</a:t>
          </a:r>
          <a:r>
            <a:rPr lang="en-US" sz="2100" kern="1200"/>
            <a:t>Data and Conversating about food insecurity with</a:t>
          </a:r>
          <a:r>
            <a:rPr lang="en-US" sz="2100" kern="1200">
              <a:latin typeface="Calibri Light" panose="020F0302020204030204"/>
            </a:rPr>
            <a:t> Estella</a:t>
          </a:r>
          <a:endParaRPr lang="en-US" sz="2100" kern="1200"/>
        </a:p>
      </dsp:txBody>
      <dsp:txXfrm>
        <a:off x="0" y="3693808"/>
        <a:ext cx="11557417" cy="461387"/>
      </dsp:txXfrm>
    </dsp:sp>
    <dsp:sp modelId="{CB450992-19AB-4CB9-9B89-5741CEAE1FA7}">
      <dsp:nvSpPr>
        <dsp:cNvPr id="0" name=""/>
        <dsp:cNvSpPr/>
      </dsp:nvSpPr>
      <dsp:spPr>
        <a:xfrm>
          <a:off x="0" y="4155196"/>
          <a:ext cx="1155741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5AA63D-A722-4409-B7E1-6A5D758ACED4}">
      <dsp:nvSpPr>
        <dsp:cNvPr id="0" name=""/>
        <dsp:cNvSpPr/>
      </dsp:nvSpPr>
      <dsp:spPr>
        <a:xfrm>
          <a:off x="0" y="4155196"/>
          <a:ext cx="11557417" cy="461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2:45 – 3:00		Role Play Exercise</a:t>
          </a:r>
        </a:p>
      </dsp:txBody>
      <dsp:txXfrm>
        <a:off x="0" y="4155196"/>
        <a:ext cx="11557417" cy="461387"/>
      </dsp:txXfrm>
    </dsp:sp>
    <dsp:sp modelId="{BBA29C6E-2828-47C2-8E63-4E5E499389AE}">
      <dsp:nvSpPr>
        <dsp:cNvPr id="0" name=""/>
        <dsp:cNvSpPr/>
      </dsp:nvSpPr>
      <dsp:spPr>
        <a:xfrm>
          <a:off x="0" y="4616584"/>
          <a:ext cx="1155741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C3681A-8598-4FC2-AA04-9C0CE7338CA9}">
      <dsp:nvSpPr>
        <dsp:cNvPr id="0" name=""/>
        <dsp:cNvSpPr/>
      </dsp:nvSpPr>
      <dsp:spPr>
        <a:xfrm>
          <a:off x="0" y="4616584"/>
          <a:ext cx="11557417" cy="461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3:00 – 3:15 		Community Resources Available with Joyce</a:t>
          </a:r>
        </a:p>
      </dsp:txBody>
      <dsp:txXfrm>
        <a:off x="0" y="4616584"/>
        <a:ext cx="11557417" cy="461387"/>
      </dsp:txXfrm>
    </dsp:sp>
    <dsp:sp modelId="{4E9815B0-797E-4C57-8968-75EA17F54DA5}">
      <dsp:nvSpPr>
        <dsp:cNvPr id="0" name=""/>
        <dsp:cNvSpPr/>
      </dsp:nvSpPr>
      <dsp:spPr>
        <a:xfrm>
          <a:off x="0" y="5077972"/>
          <a:ext cx="1155741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E88FF6-3732-4D27-828E-AC782DC3A865}">
      <dsp:nvSpPr>
        <dsp:cNvPr id="0" name=""/>
        <dsp:cNvSpPr/>
      </dsp:nvSpPr>
      <dsp:spPr>
        <a:xfrm>
          <a:off x="0" y="5077972"/>
          <a:ext cx="11557417" cy="461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3:15 – 3:30		Questions and Evaluations</a:t>
          </a:r>
        </a:p>
      </dsp:txBody>
      <dsp:txXfrm>
        <a:off x="0" y="5077972"/>
        <a:ext cx="11557417" cy="4613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CE3EC-E407-44EB-A660-9DA85C506C19}">
      <dsp:nvSpPr>
        <dsp:cNvPr id="0" name=""/>
        <dsp:cNvSpPr/>
      </dsp:nvSpPr>
      <dsp:spPr>
        <a:xfrm>
          <a:off x="212335" y="2024502"/>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ACEAE5-9CC6-4410-91CA-53449050A09B}">
      <dsp:nvSpPr>
        <dsp:cNvPr id="0" name=""/>
        <dsp:cNvSpPr/>
      </dsp:nvSpPr>
      <dsp:spPr>
        <a:xfrm>
          <a:off x="492877" y="2305044"/>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23EC64-8605-4F95-9814-81C25CDEB500}">
      <dsp:nvSpPr>
        <dsp:cNvPr id="0" name=""/>
        <dsp:cNvSpPr/>
      </dsp:nvSpPr>
      <dsp:spPr>
        <a:xfrm>
          <a:off x="1729595" y="2675439"/>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b="1" kern="1200"/>
            <a:t>The Joint Commission </a:t>
          </a:r>
        </a:p>
        <a:p>
          <a:pPr marL="0" lvl="0" indent="0" algn="l" defTabSz="889000">
            <a:lnSpc>
              <a:spcPct val="90000"/>
            </a:lnSpc>
            <a:spcBef>
              <a:spcPct val="0"/>
            </a:spcBef>
            <a:spcAft>
              <a:spcPct val="35000"/>
            </a:spcAft>
            <a:buNone/>
          </a:pPr>
          <a:r>
            <a:rPr lang="en-US" sz="2000" kern="1200"/>
            <a:t>(quality inspectors for more than 22,000 healthcare organizations and programs) Has new health equity requirements that include screening for health-related social needs, making it mandatory for ambulatory healthcare, behavior healthcare, human services, critical access to hospitals, and hospital accreditation programs.</a:t>
          </a:r>
        </a:p>
      </dsp:txBody>
      <dsp:txXfrm>
        <a:off x="1729595" y="2675439"/>
        <a:ext cx="3148942" cy="1335915"/>
      </dsp:txXfrm>
    </dsp:sp>
    <dsp:sp modelId="{83D920E8-00F8-498C-A943-F7CB4FE69258}">
      <dsp:nvSpPr>
        <dsp:cNvPr id="0" name=""/>
        <dsp:cNvSpPr/>
      </dsp:nvSpPr>
      <dsp:spPr>
        <a:xfrm>
          <a:off x="5532139" y="2024502"/>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827A8A-199A-4B04-B828-47DCE67711A6}">
      <dsp:nvSpPr>
        <dsp:cNvPr id="0" name=""/>
        <dsp:cNvSpPr/>
      </dsp:nvSpPr>
      <dsp:spPr>
        <a:xfrm>
          <a:off x="5812681" y="2305044"/>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3BEB4C-C35F-4D16-A78D-1A53EEB972A7}">
      <dsp:nvSpPr>
        <dsp:cNvPr id="0" name=""/>
        <dsp:cNvSpPr/>
      </dsp:nvSpPr>
      <dsp:spPr>
        <a:xfrm>
          <a:off x="7079377" y="2539644"/>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b="1" kern="1200"/>
            <a:t>Centers for Medicare &amp; Medicaid Services </a:t>
          </a:r>
          <a:r>
            <a:rPr lang="en-US" sz="2000" kern="1200"/>
            <a:t>has an inpatient quality reporting program requiring many hospitals to report how many patients were screened for five social determinates of health (SDOH) domains, including food security and how many people screened positive for any of the five domains</a:t>
          </a:r>
          <a:r>
            <a:rPr lang="en-US" sz="1300" kern="1200"/>
            <a:t>.</a:t>
          </a:r>
        </a:p>
      </dsp:txBody>
      <dsp:txXfrm>
        <a:off x="7079377" y="2539644"/>
        <a:ext cx="3148942" cy="13359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9880E-4006-40B6-8B7A-72C6BDA6F668}">
      <dsp:nvSpPr>
        <dsp:cNvPr id="0" name=""/>
        <dsp:cNvSpPr/>
      </dsp:nvSpPr>
      <dsp:spPr>
        <a:xfrm>
          <a:off x="550425" y="62"/>
          <a:ext cx="2942108" cy="176526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Embarrassment</a:t>
          </a:r>
        </a:p>
      </dsp:txBody>
      <dsp:txXfrm>
        <a:off x="550425" y="62"/>
        <a:ext cx="2942108" cy="1765265"/>
      </dsp:txXfrm>
    </dsp:sp>
    <dsp:sp modelId="{4F0CE5EB-5C74-46A1-A82B-D0FB3F9408CD}">
      <dsp:nvSpPr>
        <dsp:cNvPr id="0" name=""/>
        <dsp:cNvSpPr/>
      </dsp:nvSpPr>
      <dsp:spPr>
        <a:xfrm>
          <a:off x="3786745" y="268312"/>
          <a:ext cx="2942108" cy="122876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Sigma</a:t>
          </a:r>
        </a:p>
      </dsp:txBody>
      <dsp:txXfrm>
        <a:off x="3786745" y="268312"/>
        <a:ext cx="2942108" cy="1228765"/>
      </dsp:txXfrm>
    </dsp:sp>
    <dsp:sp modelId="{AC418ADB-A1E4-44C3-9258-9AF9037B6A6F}">
      <dsp:nvSpPr>
        <dsp:cNvPr id="0" name=""/>
        <dsp:cNvSpPr/>
      </dsp:nvSpPr>
      <dsp:spPr>
        <a:xfrm>
          <a:off x="7023065" y="62"/>
          <a:ext cx="2942108" cy="176526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Fear of loosing children</a:t>
          </a:r>
        </a:p>
      </dsp:txBody>
      <dsp:txXfrm>
        <a:off x="7023065" y="62"/>
        <a:ext cx="2942108" cy="1765265"/>
      </dsp:txXfrm>
    </dsp:sp>
    <dsp:sp modelId="{AD4CBCD2-F3A4-4B15-A7F0-D902044506C2}">
      <dsp:nvSpPr>
        <dsp:cNvPr id="0" name=""/>
        <dsp:cNvSpPr/>
      </dsp:nvSpPr>
      <dsp:spPr>
        <a:xfrm>
          <a:off x="2168585" y="2059538"/>
          <a:ext cx="2942108" cy="176526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Shame</a:t>
          </a:r>
        </a:p>
      </dsp:txBody>
      <dsp:txXfrm>
        <a:off x="2168585" y="2059538"/>
        <a:ext cx="2942108" cy="1765265"/>
      </dsp:txXfrm>
    </dsp:sp>
    <dsp:sp modelId="{34339F37-4E41-4E8C-9A42-2DF2A2C0F56B}">
      <dsp:nvSpPr>
        <dsp:cNvPr id="0" name=""/>
        <dsp:cNvSpPr/>
      </dsp:nvSpPr>
      <dsp:spPr>
        <a:xfrm>
          <a:off x="5404905" y="2059538"/>
          <a:ext cx="2942108" cy="176526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Pride</a:t>
          </a:r>
        </a:p>
      </dsp:txBody>
      <dsp:txXfrm>
        <a:off x="5404905" y="2059538"/>
        <a:ext cx="2942108" cy="17652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A7469-38A9-47F1-AAA8-5708CAAF8ABB}">
      <dsp:nvSpPr>
        <dsp:cNvPr id="0" name=""/>
        <dsp:cNvSpPr/>
      </dsp:nvSpPr>
      <dsp:spPr>
        <a:xfrm>
          <a:off x="0" y="0"/>
          <a:ext cx="8412480" cy="9572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a:t>Score 0:</a:t>
          </a:r>
          <a:r>
            <a:rPr lang="en-US" sz="3600" kern="1200"/>
            <a:t> High food security</a:t>
          </a:r>
        </a:p>
      </dsp:txBody>
      <dsp:txXfrm>
        <a:off x="28038" y="28038"/>
        <a:ext cx="7298593" cy="901218"/>
      </dsp:txXfrm>
    </dsp:sp>
    <dsp:sp modelId="{A3A3D46F-839C-492A-A3E8-91D864E542A6}">
      <dsp:nvSpPr>
        <dsp:cNvPr id="0" name=""/>
        <dsp:cNvSpPr/>
      </dsp:nvSpPr>
      <dsp:spPr>
        <a:xfrm>
          <a:off x="704545" y="1131347"/>
          <a:ext cx="8412480" cy="957294"/>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a:t>Score 1:</a:t>
          </a:r>
          <a:r>
            <a:rPr lang="en-US" sz="3600" kern="1200"/>
            <a:t> Marginal food security</a:t>
          </a:r>
        </a:p>
      </dsp:txBody>
      <dsp:txXfrm>
        <a:off x="732583" y="1159385"/>
        <a:ext cx="7029617" cy="901218"/>
      </dsp:txXfrm>
    </dsp:sp>
    <dsp:sp modelId="{6C298E65-63AE-4EC5-97E0-28FADB91DB65}">
      <dsp:nvSpPr>
        <dsp:cNvPr id="0" name=""/>
        <dsp:cNvSpPr/>
      </dsp:nvSpPr>
      <dsp:spPr>
        <a:xfrm>
          <a:off x="1398574" y="2262695"/>
          <a:ext cx="8412480" cy="957294"/>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a:t>Score 2-4:</a:t>
          </a:r>
          <a:r>
            <a:rPr lang="en-US" sz="3600" kern="1200"/>
            <a:t> Low food security</a:t>
          </a:r>
        </a:p>
      </dsp:txBody>
      <dsp:txXfrm>
        <a:off x="1426612" y="2290733"/>
        <a:ext cx="7040133" cy="901218"/>
      </dsp:txXfrm>
    </dsp:sp>
    <dsp:sp modelId="{77692D66-AB33-49B3-B43A-DFA53F4749AB}">
      <dsp:nvSpPr>
        <dsp:cNvPr id="0" name=""/>
        <dsp:cNvSpPr/>
      </dsp:nvSpPr>
      <dsp:spPr>
        <a:xfrm>
          <a:off x="2103119" y="3394043"/>
          <a:ext cx="8412480" cy="957294"/>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a:t>Score 5-6:</a:t>
          </a:r>
          <a:r>
            <a:rPr lang="en-US" sz="3600" kern="1200"/>
            <a:t> Very low food security     </a:t>
          </a:r>
        </a:p>
      </dsp:txBody>
      <dsp:txXfrm>
        <a:off x="2131157" y="3422081"/>
        <a:ext cx="7029617" cy="901218"/>
      </dsp:txXfrm>
    </dsp:sp>
    <dsp:sp modelId="{30E788FB-B543-4973-952A-4897F51FC459}">
      <dsp:nvSpPr>
        <dsp:cNvPr id="0" name=""/>
        <dsp:cNvSpPr/>
      </dsp:nvSpPr>
      <dsp:spPr>
        <a:xfrm>
          <a:off x="7790238" y="733200"/>
          <a:ext cx="622241" cy="622241"/>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930242" y="733200"/>
        <a:ext cx="342233" cy="468236"/>
      </dsp:txXfrm>
    </dsp:sp>
    <dsp:sp modelId="{47515198-B3A3-4FBD-86E6-11102D1DAB48}">
      <dsp:nvSpPr>
        <dsp:cNvPr id="0" name=""/>
        <dsp:cNvSpPr/>
      </dsp:nvSpPr>
      <dsp:spPr>
        <a:xfrm>
          <a:off x="8494783" y="1864548"/>
          <a:ext cx="622241" cy="622241"/>
        </a:xfrm>
        <a:prstGeom prst="downArrow">
          <a:avLst>
            <a:gd name="adj1" fmla="val 55000"/>
            <a:gd name="adj2" fmla="val 45000"/>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634787" y="1864548"/>
        <a:ext cx="342233" cy="468236"/>
      </dsp:txXfrm>
    </dsp:sp>
    <dsp:sp modelId="{75F1DA80-2429-4C04-8CC3-CF9A76F4C02D}">
      <dsp:nvSpPr>
        <dsp:cNvPr id="0" name=""/>
        <dsp:cNvSpPr/>
      </dsp:nvSpPr>
      <dsp:spPr>
        <a:xfrm>
          <a:off x="9188813" y="2995896"/>
          <a:ext cx="622241" cy="622241"/>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328817" y="2995896"/>
        <a:ext cx="342233" cy="4682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980EC-3BDD-4348-B53F-2F3A7BF9CA0C}">
      <dsp:nvSpPr>
        <dsp:cNvPr id="0" name=""/>
        <dsp:cNvSpPr/>
      </dsp:nvSpPr>
      <dsp:spPr>
        <a:xfrm>
          <a:off x="1478028" y="4168"/>
          <a:ext cx="1908562" cy="1908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03C670-BCD7-40FA-A771-F0E7A07BDFED}">
      <dsp:nvSpPr>
        <dsp:cNvPr id="0" name=""/>
        <dsp:cNvSpPr/>
      </dsp:nvSpPr>
      <dsp:spPr>
        <a:xfrm>
          <a:off x="311684" y="2376784"/>
          <a:ext cx="424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What did you notice went well in the interaction?</a:t>
          </a:r>
        </a:p>
      </dsp:txBody>
      <dsp:txXfrm>
        <a:off x="311684" y="2376784"/>
        <a:ext cx="4241250" cy="720000"/>
      </dsp:txXfrm>
    </dsp:sp>
    <dsp:sp modelId="{4A7EF023-181D-4076-8B09-B265739232F3}">
      <dsp:nvSpPr>
        <dsp:cNvPr id="0" name=""/>
        <dsp:cNvSpPr/>
      </dsp:nvSpPr>
      <dsp:spPr>
        <a:xfrm>
          <a:off x="6461497" y="4168"/>
          <a:ext cx="1908562" cy="1908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238BA1-3320-4B40-A05A-16F9EA239F4B}">
      <dsp:nvSpPr>
        <dsp:cNvPr id="0" name=""/>
        <dsp:cNvSpPr/>
      </dsp:nvSpPr>
      <dsp:spPr>
        <a:xfrm>
          <a:off x="5295153" y="2376784"/>
          <a:ext cx="424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Are there things you would have done differently?</a:t>
          </a:r>
        </a:p>
      </dsp:txBody>
      <dsp:txXfrm>
        <a:off x="5295153" y="2376784"/>
        <a:ext cx="424125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D98BD-DFD7-4AE5-9B9B-DEE8A5DD925F}">
      <dsp:nvSpPr>
        <dsp:cNvPr id="0" name=""/>
        <dsp:cNvSpPr/>
      </dsp:nvSpPr>
      <dsp:spPr>
        <a:xfrm>
          <a:off x="0" y="0"/>
          <a:ext cx="3416010" cy="470898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325" tIns="330200" rIns="266325" bIns="330200" numCol="1" spcCol="1270" anchor="t" anchorCtr="0">
          <a:noAutofit/>
        </a:bodyPr>
        <a:lstStyle/>
        <a:p>
          <a:pPr marL="0" lvl="0" indent="0" algn="l" defTabSz="1155700">
            <a:lnSpc>
              <a:spcPct val="90000"/>
            </a:lnSpc>
            <a:spcBef>
              <a:spcPct val="0"/>
            </a:spcBef>
            <a:spcAft>
              <a:spcPct val="35000"/>
            </a:spcAft>
            <a:buNone/>
          </a:pPr>
          <a:r>
            <a:rPr lang="en-US" sz="2600" kern="1200"/>
            <a:t>Be Culturally Sensitive When Having Conversations </a:t>
          </a:r>
        </a:p>
      </dsp:txBody>
      <dsp:txXfrm>
        <a:off x="0" y="1789412"/>
        <a:ext cx="3416010" cy="2825388"/>
      </dsp:txXfrm>
    </dsp:sp>
    <dsp:sp modelId="{5454B145-9CCA-4BB6-A35E-309A838032C1}">
      <dsp:nvSpPr>
        <dsp:cNvPr id="0" name=""/>
        <dsp:cNvSpPr/>
      </dsp:nvSpPr>
      <dsp:spPr>
        <a:xfrm>
          <a:off x="1001658" y="470898"/>
          <a:ext cx="1412694" cy="141269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139" tIns="12700" rIns="110139"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08542" y="677782"/>
        <a:ext cx="998926" cy="998926"/>
      </dsp:txXfrm>
    </dsp:sp>
    <dsp:sp modelId="{3CA1C90B-A22F-4C4A-8903-65CDABA68B07}">
      <dsp:nvSpPr>
        <dsp:cNvPr id="0" name=""/>
        <dsp:cNvSpPr/>
      </dsp:nvSpPr>
      <dsp:spPr>
        <a:xfrm>
          <a:off x="0" y="4708909"/>
          <a:ext cx="3416010"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7FE2DE-A8A2-459F-A155-091C3623D23C}">
      <dsp:nvSpPr>
        <dsp:cNvPr id="0" name=""/>
        <dsp:cNvSpPr/>
      </dsp:nvSpPr>
      <dsp:spPr>
        <a:xfrm>
          <a:off x="3757611" y="0"/>
          <a:ext cx="3416010" cy="470898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325" tIns="330200" rIns="266325" bIns="330200" numCol="1" spcCol="1270" anchor="t" anchorCtr="0">
          <a:noAutofit/>
        </a:bodyPr>
        <a:lstStyle/>
        <a:p>
          <a:pPr marL="0" lvl="0" indent="0" algn="l" defTabSz="1155700">
            <a:lnSpc>
              <a:spcPct val="90000"/>
            </a:lnSpc>
            <a:spcBef>
              <a:spcPct val="0"/>
            </a:spcBef>
            <a:spcAft>
              <a:spcPct val="35000"/>
            </a:spcAft>
            <a:buNone/>
          </a:pPr>
          <a:r>
            <a:rPr lang="en-US" sz="2600" kern="1200"/>
            <a:t>Have Empathy</a:t>
          </a:r>
        </a:p>
      </dsp:txBody>
      <dsp:txXfrm>
        <a:off x="3757611" y="1789412"/>
        <a:ext cx="3416010" cy="2825388"/>
      </dsp:txXfrm>
    </dsp:sp>
    <dsp:sp modelId="{748434A3-5F37-4A28-B2AA-5636FEDAD4D2}">
      <dsp:nvSpPr>
        <dsp:cNvPr id="0" name=""/>
        <dsp:cNvSpPr/>
      </dsp:nvSpPr>
      <dsp:spPr>
        <a:xfrm>
          <a:off x="4759269" y="470898"/>
          <a:ext cx="1412694" cy="141269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139" tIns="12700" rIns="110139"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966153" y="677782"/>
        <a:ext cx="998926" cy="998926"/>
      </dsp:txXfrm>
    </dsp:sp>
    <dsp:sp modelId="{A778756E-FF9B-462A-A706-BA0B0016B9DF}">
      <dsp:nvSpPr>
        <dsp:cNvPr id="0" name=""/>
        <dsp:cNvSpPr/>
      </dsp:nvSpPr>
      <dsp:spPr>
        <a:xfrm>
          <a:off x="3757611" y="4708909"/>
          <a:ext cx="3416010"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9D43B7-A5B9-4F74-8DEC-F32A7F142384}">
      <dsp:nvSpPr>
        <dsp:cNvPr id="0" name=""/>
        <dsp:cNvSpPr/>
      </dsp:nvSpPr>
      <dsp:spPr>
        <a:xfrm>
          <a:off x="7515223" y="0"/>
          <a:ext cx="3416010" cy="470898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325" tIns="330200" rIns="266325" bIns="330200" numCol="1" spcCol="1270" anchor="t" anchorCtr="0">
          <a:noAutofit/>
        </a:bodyPr>
        <a:lstStyle/>
        <a:p>
          <a:pPr marL="0" lvl="0" indent="0" algn="l" defTabSz="1155700">
            <a:lnSpc>
              <a:spcPct val="90000"/>
            </a:lnSpc>
            <a:spcBef>
              <a:spcPct val="0"/>
            </a:spcBef>
            <a:spcAft>
              <a:spcPct val="35000"/>
            </a:spcAft>
            <a:buNone/>
          </a:pPr>
          <a:r>
            <a:rPr lang="en-US" sz="2600" kern="1200"/>
            <a:t>Avoid using Deficit Based Language, Be Empowering</a:t>
          </a:r>
        </a:p>
      </dsp:txBody>
      <dsp:txXfrm>
        <a:off x="7515223" y="1789412"/>
        <a:ext cx="3416010" cy="2825388"/>
      </dsp:txXfrm>
    </dsp:sp>
    <dsp:sp modelId="{F4C031A1-3AF3-4049-98C3-CF06346B99E2}">
      <dsp:nvSpPr>
        <dsp:cNvPr id="0" name=""/>
        <dsp:cNvSpPr/>
      </dsp:nvSpPr>
      <dsp:spPr>
        <a:xfrm>
          <a:off x="8516881" y="470898"/>
          <a:ext cx="1412694" cy="141269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139" tIns="12700" rIns="110139"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723765" y="677782"/>
        <a:ext cx="998926" cy="998926"/>
      </dsp:txXfrm>
    </dsp:sp>
    <dsp:sp modelId="{DF226DCC-E1BB-4679-947C-ED2CD9BF8735}">
      <dsp:nvSpPr>
        <dsp:cNvPr id="0" name=""/>
        <dsp:cNvSpPr/>
      </dsp:nvSpPr>
      <dsp:spPr>
        <a:xfrm>
          <a:off x="7515223" y="4708909"/>
          <a:ext cx="3416010"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B9B266-3EA9-4D7C-BA79-BE20D926EEFD}" type="datetimeFigureOut">
              <a:rPr lang="en-US" smtClean="0"/>
              <a:t>2/29/2024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311DF9-2129-4ED4-B19B-718BB68EE20B}" type="slidenum">
              <a:rPr lang="en-US" smtClean="0"/>
              <a:t>‹#›</a:t>
            </a:fld>
            <a:endParaRPr lang="en-US"/>
          </a:p>
        </p:txBody>
      </p:sp>
    </p:spTree>
    <p:extLst>
      <p:ext uri="{BB962C8B-B14F-4D97-AF65-F5344CB8AC3E}">
        <p14:creationId xmlns:p14="http://schemas.microsoft.com/office/powerpoint/2010/main" val="3902272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will be displayed while folks are getting registered and seated </a:t>
            </a:r>
          </a:p>
        </p:txBody>
      </p:sp>
      <p:sp>
        <p:nvSpPr>
          <p:cNvPr id="4" name="Slide Number Placeholder 3"/>
          <p:cNvSpPr>
            <a:spLocks noGrp="1"/>
          </p:cNvSpPr>
          <p:nvPr>
            <p:ph type="sldNum" sz="quarter" idx="5"/>
          </p:nvPr>
        </p:nvSpPr>
        <p:spPr/>
        <p:txBody>
          <a:bodyPr/>
          <a:lstStyle/>
          <a:p>
            <a:fld id="{67311DF9-2129-4ED4-B19B-718BB68EE20B}" type="slidenum">
              <a:rPr lang="en-US" smtClean="0"/>
              <a:t>1</a:t>
            </a:fld>
            <a:endParaRPr lang="en-US"/>
          </a:p>
        </p:txBody>
      </p:sp>
    </p:spTree>
    <p:extLst>
      <p:ext uri="{BB962C8B-B14F-4D97-AF65-F5344CB8AC3E}">
        <p14:creationId xmlns:p14="http://schemas.microsoft.com/office/powerpoint/2010/main" val="1630869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Qulina – video is next</a:t>
            </a:r>
          </a:p>
        </p:txBody>
      </p:sp>
      <p:sp>
        <p:nvSpPr>
          <p:cNvPr id="4" name="Slide Number Placeholder 3"/>
          <p:cNvSpPr>
            <a:spLocks noGrp="1"/>
          </p:cNvSpPr>
          <p:nvPr>
            <p:ph type="sldNum" sz="quarter" idx="5"/>
          </p:nvPr>
        </p:nvSpPr>
        <p:spPr/>
        <p:txBody>
          <a:bodyPr/>
          <a:lstStyle/>
          <a:p>
            <a:fld id="{67311DF9-2129-4ED4-B19B-718BB68EE20B}" type="slidenum">
              <a:rPr lang="en-US" smtClean="0"/>
              <a:t>10</a:t>
            </a:fld>
            <a:endParaRPr lang="en-US"/>
          </a:p>
        </p:txBody>
      </p:sp>
    </p:spTree>
    <p:extLst>
      <p:ext uri="{BB962C8B-B14F-4D97-AF65-F5344CB8AC3E}">
        <p14:creationId xmlns:p14="http://schemas.microsoft.com/office/powerpoint/2010/main" val="1602643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311DF9-2129-4ED4-B19B-718BB68EE20B}" type="slidenum">
              <a:rPr lang="en-US" smtClean="0"/>
              <a:t>11</a:t>
            </a:fld>
            <a:endParaRPr lang="en-US"/>
          </a:p>
        </p:txBody>
      </p:sp>
    </p:spTree>
    <p:extLst>
      <p:ext uri="{BB962C8B-B14F-4D97-AF65-F5344CB8AC3E}">
        <p14:creationId xmlns:p14="http://schemas.microsoft.com/office/powerpoint/2010/main" val="1100178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Qulina - </a:t>
            </a:r>
          </a:p>
        </p:txBody>
      </p:sp>
      <p:sp>
        <p:nvSpPr>
          <p:cNvPr id="4" name="Slide Number Placeholder 3"/>
          <p:cNvSpPr>
            <a:spLocks noGrp="1"/>
          </p:cNvSpPr>
          <p:nvPr>
            <p:ph type="sldNum" sz="quarter" idx="5"/>
          </p:nvPr>
        </p:nvSpPr>
        <p:spPr/>
        <p:txBody>
          <a:bodyPr/>
          <a:lstStyle/>
          <a:p>
            <a:fld id="{67311DF9-2129-4ED4-B19B-718BB68EE20B}" type="slidenum">
              <a:rPr lang="en-US" smtClean="0"/>
              <a:t>12</a:t>
            </a:fld>
            <a:endParaRPr lang="en-US"/>
          </a:p>
        </p:txBody>
      </p:sp>
    </p:spTree>
    <p:extLst>
      <p:ext uri="{BB962C8B-B14F-4D97-AF65-F5344CB8AC3E}">
        <p14:creationId xmlns:p14="http://schemas.microsoft.com/office/powerpoint/2010/main" val="159337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Qulina - Food Insecurity is a root cause for Health Disparities. It harms our health, nutrition, productivity, and well-being.</a:t>
            </a:r>
          </a:p>
          <a:p>
            <a:endParaRPr lang="en-US"/>
          </a:p>
          <a:p>
            <a:r>
              <a:rPr lang="en-US"/>
              <a:t>It is associated with a higher possibility of chronic diseases as hypertension, hepatitis, stroke cancer, asthma, diabetes, arthritis, coronary artery disease, chronic obstructive pulmonary disease, and kidney Disease</a:t>
            </a:r>
          </a:p>
          <a:p>
            <a:endParaRPr lang="en-US"/>
          </a:p>
          <a:p>
            <a:r>
              <a:rPr lang="en-US"/>
              <a:t>According to a study in 2019, it adds $53 billion annually to preventable healthcare costs.</a:t>
            </a:r>
          </a:p>
        </p:txBody>
      </p:sp>
      <p:sp>
        <p:nvSpPr>
          <p:cNvPr id="4" name="Slide Number Placeholder 3"/>
          <p:cNvSpPr>
            <a:spLocks noGrp="1"/>
          </p:cNvSpPr>
          <p:nvPr>
            <p:ph type="sldNum" sz="quarter" idx="5"/>
          </p:nvPr>
        </p:nvSpPr>
        <p:spPr/>
        <p:txBody>
          <a:bodyPr/>
          <a:lstStyle/>
          <a:p>
            <a:fld id="{67311DF9-2129-4ED4-B19B-718BB68EE20B}" type="slidenum">
              <a:rPr lang="en-US" smtClean="0"/>
              <a:t>13</a:t>
            </a:fld>
            <a:endParaRPr lang="en-US"/>
          </a:p>
        </p:txBody>
      </p:sp>
    </p:spTree>
    <p:extLst>
      <p:ext uri="{BB962C8B-B14F-4D97-AF65-F5344CB8AC3E}">
        <p14:creationId xmlns:p14="http://schemas.microsoft.com/office/powerpoint/2010/main" val="2076316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Qulina – THIS SLIDE TALKS ABOUT THE 5 SHORT TERM AFFECTS ON KIDS</a:t>
            </a:r>
          </a:p>
          <a:p>
            <a:endParaRPr lang="en-US"/>
          </a:p>
          <a:p>
            <a:r>
              <a:rPr lang="en-US"/>
              <a:t>These affects are very similar in adults.</a:t>
            </a:r>
          </a:p>
          <a:p>
            <a:endParaRPr lang="en-US"/>
          </a:p>
          <a:p>
            <a:pPr marL="171450" indent="-171450">
              <a:buFont typeface="Arial" panose="020B0604020202020204" pitchFamily="34" charset="0"/>
              <a:buChar char="•"/>
            </a:pPr>
            <a:r>
              <a:rPr lang="en-US"/>
              <a:t>Not getting enough nutrients results in a kid’s growing brain and body to get what it need to make it through the day.</a:t>
            </a:r>
          </a:p>
          <a:p>
            <a:pPr marL="171450" indent="-171450">
              <a:buFont typeface="Arial" panose="020B0604020202020204" pitchFamily="34" charset="0"/>
              <a:buChar char="•"/>
            </a:pPr>
            <a:r>
              <a:rPr lang="en-US"/>
              <a:t>A hungry child is tired, and exhaustion does not allow the body to be active. It is hard to concentrate and have energy to play.</a:t>
            </a:r>
            <a:endParaRPr lang="en-US">
              <a:cs typeface="Calibri"/>
            </a:endParaRPr>
          </a:p>
          <a:p>
            <a:pPr marL="171450" indent="-171450">
              <a:buFont typeface="Arial" panose="020B0604020202020204" pitchFamily="34" charset="0"/>
              <a:buChar char="•"/>
            </a:pPr>
            <a:r>
              <a:rPr lang="en-US"/>
              <a:t>Hunger is also associated with depression, anxiety, aggression and attention disorders.</a:t>
            </a:r>
          </a:p>
          <a:p>
            <a:pPr marL="171450" indent="-171450">
              <a:buFont typeface="Arial" panose="020B0604020202020204" pitchFamily="34" charset="0"/>
              <a:buChar char="•"/>
            </a:pPr>
            <a:r>
              <a:rPr lang="en-US"/>
              <a:t>Similar to adults, kids with food insecurity feel shame and embarrassment.</a:t>
            </a:r>
          </a:p>
          <a:p>
            <a:pPr marL="171450" indent="-171450">
              <a:buFont typeface="Arial" panose="020B0604020202020204" pitchFamily="34" charset="0"/>
              <a:buChar char="•"/>
            </a:pPr>
            <a:r>
              <a:rPr lang="en-US"/>
              <a:t> When the body is hungry it makes the ability to concentrate and learn, more difficult</a:t>
            </a:r>
          </a:p>
          <a:p>
            <a:pPr marL="0" indent="0">
              <a:buFont typeface="Arial" panose="020B0604020202020204" pitchFamily="34" charset="0"/>
              <a:buNone/>
            </a:pPr>
            <a:r>
              <a:rPr lang="en-US"/>
              <a:t>A Video is next</a:t>
            </a:r>
          </a:p>
        </p:txBody>
      </p:sp>
      <p:sp>
        <p:nvSpPr>
          <p:cNvPr id="4" name="Slide Number Placeholder 3"/>
          <p:cNvSpPr>
            <a:spLocks noGrp="1"/>
          </p:cNvSpPr>
          <p:nvPr>
            <p:ph type="sldNum" sz="quarter" idx="5"/>
          </p:nvPr>
        </p:nvSpPr>
        <p:spPr/>
        <p:txBody>
          <a:bodyPr/>
          <a:lstStyle/>
          <a:p>
            <a:fld id="{67311DF9-2129-4ED4-B19B-718BB68EE20B}" type="slidenum">
              <a:rPr lang="en-US" smtClean="0"/>
              <a:t>14</a:t>
            </a:fld>
            <a:endParaRPr lang="en-US"/>
          </a:p>
        </p:txBody>
      </p:sp>
    </p:spTree>
    <p:extLst>
      <p:ext uri="{BB962C8B-B14F-4D97-AF65-F5344CB8AC3E}">
        <p14:creationId xmlns:p14="http://schemas.microsoft.com/office/powerpoint/2010/main" val="1428648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7311DF9-2129-4ED4-B19B-718BB68EE20B}" type="slidenum">
              <a:rPr lang="en-US" smtClean="0"/>
              <a:t>15</a:t>
            </a:fld>
            <a:endParaRPr lang="en-US"/>
          </a:p>
        </p:txBody>
      </p:sp>
    </p:spTree>
    <p:extLst>
      <p:ext uri="{BB962C8B-B14F-4D97-AF65-F5344CB8AC3E}">
        <p14:creationId xmlns:p14="http://schemas.microsoft.com/office/powerpoint/2010/main" val="3993702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Qulina –  here is another slide that also defines the levels of food security </a:t>
            </a:r>
          </a:p>
        </p:txBody>
      </p:sp>
      <p:sp>
        <p:nvSpPr>
          <p:cNvPr id="4" name="Slide Number Placeholder 3"/>
          <p:cNvSpPr>
            <a:spLocks noGrp="1"/>
          </p:cNvSpPr>
          <p:nvPr>
            <p:ph type="sldNum" sz="quarter" idx="5"/>
          </p:nvPr>
        </p:nvSpPr>
        <p:spPr/>
        <p:txBody>
          <a:bodyPr/>
          <a:lstStyle/>
          <a:p>
            <a:fld id="{67311DF9-2129-4ED4-B19B-718BB68EE20B}" type="slidenum">
              <a:rPr lang="en-US" smtClean="0"/>
              <a:t>16</a:t>
            </a:fld>
            <a:endParaRPr lang="en-US"/>
          </a:p>
        </p:txBody>
      </p:sp>
    </p:spTree>
    <p:extLst>
      <p:ext uri="{BB962C8B-B14F-4D97-AF65-F5344CB8AC3E}">
        <p14:creationId xmlns:p14="http://schemas.microsoft.com/office/powerpoint/2010/main" val="3040589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Qulina – Read the slide first; </a:t>
            </a:r>
          </a:p>
          <a:p>
            <a:r>
              <a:rPr lang="en-US"/>
              <a:t>This is a vital step toward addressing this problem.</a:t>
            </a:r>
          </a:p>
          <a:p>
            <a:endParaRPr lang="en-US"/>
          </a:p>
        </p:txBody>
      </p:sp>
      <p:sp>
        <p:nvSpPr>
          <p:cNvPr id="4" name="Slide Number Placeholder 3"/>
          <p:cNvSpPr>
            <a:spLocks noGrp="1"/>
          </p:cNvSpPr>
          <p:nvPr>
            <p:ph type="sldNum" sz="quarter" idx="5"/>
          </p:nvPr>
        </p:nvSpPr>
        <p:spPr/>
        <p:txBody>
          <a:bodyPr/>
          <a:lstStyle/>
          <a:p>
            <a:fld id="{67311DF9-2129-4ED4-B19B-718BB68EE20B}" type="slidenum">
              <a:rPr lang="en-US" smtClean="0"/>
              <a:t>17</a:t>
            </a:fld>
            <a:endParaRPr lang="en-US"/>
          </a:p>
        </p:txBody>
      </p:sp>
    </p:spTree>
    <p:extLst>
      <p:ext uri="{BB962C8B-B14F-4D97-AF65-F5344CB8AC3E}">
        <p14:creationId xmlns:p14="http://schemas.microsoft.com/office/powerpoint/2010/main" val="1188054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Qulina - </a:t>
            </a:r>
          </a:p>
        </p:txBody>
      </p:sp>
      <p:sp>
        <p:nvSpPr>
          <p:cNvPr id="4" name="Slide Number Placeholder 3"/>
          <p:cNvSpPr>
            <a:spLocks noGrp="1"/>
          </p:cNvSpPr>
          <p:nvPr>
            <p:ph type="sldNum" sz="quarter" idx="5"/>
          </p:nvPr>
        </p:nvSpPr>
        <p:spPr/>
        <p:txBody>
          <a:bodyPr/>
          <a:lstStyle/>
          <a:p>
            <a:fld id="{67311DF9-2129-4ED4-B19B-718BB68EE20B}" type="slidenum">
              <a:rPr lang="en-US" smtClean="0"/>
              <a:t>18</a:t>
            </a:fld>
            <a:endParaRPr lang="en-US"/>
          </a:p>
        </p:txBody>
      </p:sp>
    </p:spTree>
    <p:extLst>
      <p:ext uri="{BB962C8B-B14F-4D97-AF65-F5344CB8AC3E}">
        <p14:creationId xmlns:p14="http://schemas.microsoft.com/office/powerpoint/2010/main" val="1689229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Estella - </a:t>
            </a:r>
          </a:p>
        </p:txBody>
      </p:sp>
      <p:sp>
        <p:nvSpPr>
          <p:cNvPr id="4" name="Slide Number Placeholder 3"/>
          <p:cNvSpPr>
            <a:spLocks noGrp="1"/>
          </p:cNvSpPr>
          <p:nvPr>
            <p:ph type="sldNum" sz="quarter" idx="5"/>
          </p:nvPr>
        </p:nvSpPr>
        <p:spPr/>
        <p:txBody>
          <a:bodyPr/>
          <a:lstStyle/>
          <a:p>
            <a:fld id="{67311DF9-2129-4ED4-B19B-718BB68EE20B}" type="slidenum">
              <a:rPr lang="en-US" smtClean="0"/>
              <a:t>19</a:t>
            </a:fld>
            <a:endParaRPr lang="en-US"/>
          </a:p>
        </p:txBody>
      </p:sp>
    </p:spTree>
    <p:extLst>
      <p:ext uri="{BB962C8B-B14F-4D97-AF65-F5344CB8AC3E}">
        <p14:creationId xmlns:p14="http://schemas.microsoft.com/office/powerpoint/2010/main" val="3041190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Joyce - </a:t>
            </a:r>
          </a:p>
        </p:txBody>
      </p:sp>
      <p:sp>
        <p:nvSpPr>
          <p:cNvPr id="4" name="Slide Number Placeholder 3"/>
          <p:cNvSpPr>
            <a:spLocks noGrp="1"/>
          </p:cNvSpPr>
          <p:nvPr>
            <p:ph type="sldNum" sz="quarter" idx="5"/>
          </p:nvPr>
        </p:nvSpPr>
        <p:spPr/>
        <p:txBody>
          <a:bodyPr/>
          <a:lstStyle/>
          <a:p>
            <a:fld id="{67311DF9-2129-4ED4-B19B-718BB68EE20B}" type="slidenum">
              <a:rPr lang="en-US" smtClean="0"/>
              <a:t>2</a:t>
            </a:fld>
            <a:endParaRPr lang="en-US"/>
          </a:p>
        </p:txBody>
      </p:sp>
    </p:spTree>
    <p:extLst>
      <p:ext uri="{BB962C8B-B14F-4D97-AF65-F5344CB8AC3E}">
        <p14:creationId xmlns:p14="http://schemas.microsoft.com/office/powerpoint/2010/main" val="1961402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Estella – Read the slides first: </a:t>
            </a:r>
          </a:p>
          <a:p>
            <a:r>
              <a:rPr lang="en-US"/>
              <a:t>Ask the CHW’s: Can you see where screening for food insecurity and other resources would help with their comprehensive services?</a:t>
            </a:r>
          </a:p>
        </p:txBody>
      </p:sp>
      <p:sp>
        <p:nvSpPr>
          <p:cNvPr id="4" name="Slide Number Placeholder 3"/>
          <p:cNvSpPr>
            <a:spLocks noGrp="1"/>
          </p:cNvSpPr>
          <p:nvPr>
            <p:ph type="sldNum" sz="quarter" idx="5"/>
          </p:nvPr>
        </p:nvSpPr>
        <p:spPr/>
        <p:txBody>
          <a:bodyPr/>
          <a:lstStyle/>
          <a:p>
            <a:fld id="{67311DF9-2129-4ED4-B19B-718BB68EE20B}" type="slidenum">
              <a:rPr lang="en-US" smtClean="0"/>
              <a:t>20</a:t>
            </a:fld>
            <a:endParaRPr lang="en-US"/>
          </a:p>
        </p:txBody>
      </p:sp>
    </p:spTree>
    <p:extLst>
      <p:ext uri="{BB962C8B-B14F-4D97-AF65-F5344CB8AC3E}">
        <p14:creationId xmlns:p14="http://schemas.microsoft.com/office/powerpoint/2010/main" val="1258182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Estella – next slide, I will turn it over to Joyce to describe the next activity </a:t>
            </a:r>
          </a:p>
        </p:txBody>
      </p:sp>
      <p:sp>
        <p:nvSpPr>
          <p:cNvPr id="4" name="Slide Number Placeholder 3"/>
          <p:cNvSpPr>
            <a:spLocks noGrp="1"/>
          </p:cNvSpPr>
          <p:nvPr>
            <p:ph type="sldNum" sz="quarter" idx="5"/>
          </p:nvPr>
        </p:nvSpPr>
        <p:spPr/>
        <p:txBody>
          <a:bodyPr/>
          <a:lstStyle/>
          <a:p>
            <a:fld id="{67311DF9-2129-4ED4-B19B-718BB68EE20B}" type="slidenum">
              <a:rPr lang="en-US" smtClean="0"/>
              <a:t>21</a:t>
            </a:fld>
            <a:endParaRPr lang="en-US"/>
          </a:p>
        </p:txBody>
      </p:sp>
    </p:spTree>
    <p:extLst>
      <p:ext uri="{BB962C8B-B14F-4D97-AF65-F5344CB8AC3E}">
        <p14:creationId xmlns:p14="http://schemas.microsoft.com/office/powerpoint/2010/main" val="2551597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Estella - </a:t>
            </a:r>
          </a:p>
        </p:txBody>
      </p:sp>
      <p:sp>
        <p:nvSpPr>
          <p:cNvPr id="4" name="Slide Number Placeholder 3"/>
          <p:cNvSpPr>
            <a:spLocks noGrp="1"/>
          </p:cNvSpPr>
          <p:nvPr>
            <p:ph type="sldNum" sz="quarter" idx="5"/>
          </p:nvPr>
        </p:nvSpPr>
        <p:spPr/>
        <p:txBody>
          <a:bodyPr/>
          <a:lstStyle/>
          <a:p>
            <a:fld id="{67311DF9-2129-4ED4-B19B-718BB68EE20B}" type="slidenum">
              <a:rPr lang="en-US" smtClean="0"/>
              <a:t>22</a:t>
            </a:fld>
            <a:endParaRPr lang="en-US"/>
          </a:p>
        </p:txBody>
      </p:sp>
    </p:spTree>
    <p:extLst>
      <p:ext uri="{BB962C8B-B14F-4D97-AF65-F5344CB8AC3E}">
        <p14:creationId xmlns:p14="http://schemas.microsoft.com/office/powerpoint/2010/main" val="559900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Joyce - On your tables you each should have a copy of this survey; this is an example survey that is being used to assess a client/patient’s need for help with food. Now we are going to do a group table activity and have everyone practice filling out the survey.  Then we will tally your score and have an open discussion. I will give everyone 10 mins. </a:t>
            </a:r>
          </a:p>
        </p:txBody>
      </p:sp>
      <p:sp>
        <p:nvSpPr>
          <p:cNvPr id="4" name="Slide Number Placeholder 3"/>
          <p:cNvSpPr>
            <a:spLocks noGrp="1"/>
          </p:cNvSpPr>
          <p:nvPr>
            <p:ph type="sldNum" sz="quarter" idx="5"/>
          </p:nvPr>
        </p:nvSpPr>
        <p:spPr/>
        <p:txBody>
          <a:bodyPr/>
          <a:lstStyle/>
          <a:p>
            <a:fld id="{67311DF9-2129-4ED4-B19B-718BB68EE20B}" type="slidenum">
              <a:rPr lang="en-US" smtClean="0"/>
              <a:t>23</a:t>
            </a:fld>
            <a:endParaRPr lang="en-US"/>
          </a:p>
        </p:txBody>
      </p:sp>
    </p:spTree>
    <p:extLst>
      <p:ext uri="{BB962C8B-B14F-4D97-AF65-F5344CB8AC3E}">
        <p14:creationId xmlns:p14="http://schemas.microsoft.com/office/powerpoint/2010/main" val="3919487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Joyce - Use your survey and tally your scores on this sheet that is also on your table, we will use about 5 mins to tally. </a:t>
            </a:r>
          </a:p>
          <a:p>
            <a:r>
              <a:rPr lang="en-US"/>
              <a:t>Can you see how the screen sheets work ? </a:t>
            </a:r>
          </a:p>
        </p:txBody>
      </p:sp>
      <p:sp>
        <p:nvSpPr>
          <p:cNvPr id="4" name="Slide Number Placeholder 3"/>
          <p:cNvSpPr>
            <a:spLocks noGrp="1"/>
          </p:cNvSpPr>
          <p:nvPr>
            <p:ph type="sldNum" sz="quarter" idx="5"/>
          </p:nvPr>
        </p:nvSpPr>
        <p:spPr/>
        <p:txBody>
          <a:bodyPr/>
          <a:lstStyle/>
          <a:p>
            <a:fld id="{67311DF9-2129-4ED4-B19B-718BB68EE20B}" type="slidenum">
              <a:rPr lang="en-US" smtClean="0"/>
              <a:t>24</a:t>
            </a:fld>
            <a:endParaRPr lang="en-US"/>
          </a:p>
        </p:txBody>
      </p:sp>
    </p:spTree>
    <p:extLst>
      <p:ext uri="{BB962C8B-B14F-4D97-AF65-F5344CB8AC3E}">
        <p14:creationId xmlns:p14="http://schemas.microsoft.com/office/powerpoint/2010/main" val="2589942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Estella -</a:t>
            </a:r>
          </a:p>
        </p:txBody>
      </p:sp>
      <p:sp>
        <p:nvSpPr>
          <p:cNvPr id="4" name="Slide Number Placeholder 3"/>
          <p:cNvSpPr>
            <a:spLocks noGrp="1"/>
          </p:cNvSpPr>
          <p:nvPr>
            <p:ph type="sldNum" sz="quarter" idx="5"/>
          </p:nvPr>
        </p:nvSpPr>
        <p:spPr/>
        <p:txBody>
          <a:bodyPr/>
          <a:lstStyle/>
          <a:p>
            <a:fld id="{67311DF9-2129-4ED4-B19B-718BB68EE20B}" type="slidenum">
              <a:rPr lang="en-US" smtClean="0"/>
              <a:t>25</a:t>
            </a:fld>
            <a:endParaRPr lang="en-US"/>
          </a:p>
        </p:txBody>
      </p:sp>
    </p:spTree>
    <p:extLst>
      <p:ext uri="{BB962C8B-B14F-4D97-AF65-F5344CB8AC3E}">
        <p14:creationId xmlns:p14="http://schemas.microsoft.com/office/powerpoint/2010/main" val="4056667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90538"/>
            <a:ext cx="5486400" cy="3086100"/>
          </a:xfrm>
        </p:spPr>
      </p:sp>
      <p:sp>
        <p:nvSpPr>
          <p:cNvPr id="3" name="Notes Placeholder 2"/>
          <p:cNvSpPr>
            <a:spLocks noGrp="1"/>
          </p:cNvSpPr>
          <p:nvPr>
            <p:ph type="body" idx="1"/>
          </p:nvPr>
        </p:nvSpPr>
        <p:spPr>
          <a:xfrm>
            <a:off x="685800" y="3889828"/>
            <a:ext cx="5486400" cy="4482194"/>
          </a:xfrm>
        </p:spPr>
        <p:txBody>
          <a:bodyPr/>
          <a:lstStyle/>
          <a:p>
            <a:pPr marL="342900" marR="0" lvl="0" indent="-342900">
              <a:lnSpc>
                <a:spcPct val="100000"/>
              </a:lnSpc>
              <a:spcBef>
                <a:spcPts val="0"/>
              </a:spcBef>
              <a:buSzPts val="1000"/>
              <a:buFont typeface="Symbol" panose="05050102010706020507" pitchFamily="18" charset="2"/>
              <a:buChar char=""/>
              <a:tabLst>
                <a:tab pos="457200" algn="l"/>
              </a:tabLst>
            </a:pPr>
            <a:r>
              <a:rPr lang="en-US" sz="1200" kern="0">
                <a:solidFill>
                  <a:srgbClr val="000000"/>
                </a:solidFill>
                <a:effectLst/>
                <a:ea typeface="Times New Roman" panose="02020603050405020304" pitchFamily="18" charset="0"/>
                <a:cs typeface="Arial" panose="020B0604020202020204" pitchFamily="34" charset="0"/>
              </a:rPr>
              <a:t>Estella - 98 percent reported having worried their food would run out before they had money to buy more.</a:t>
            </a:r>
          </a:p>
          <a:p>
            <a:pPr marL="0" marR="0" lvl="0" indent="0">
              <a:lnSpc>
                <a:spcPct val="100000"/>
              </a:lnSpc>
              <a:spcBef>
                <a:spcPts val="0"/>
              </a:spcBef>
              <a:buSzPts val="1000"/>
              <a:buNone/>
              <a:tabLst>
                <a:tab pos="457200" algn="l"/>
              </a:tabLst>
            </a:pPr>
            <a:endParaRPr lang="en-US" sz="800" kern="100">
              <a:solidFill>
                <a:srgbClr val="000000"/>
              </a:solidFill>
              <a:effectLst/>
              <a:ea typeface="Calibri" panose="020F0502020204030204" pitchFamily="34" charset="0"/>
              <a:cs typeface="Arial" panose="020B0604020202020204" pitchFamily="34" charset="0"/>
            </a:endParaRPr>
          </a:p>
          <a:p>
            <a:pPr marL="342900" marR="0" lvl="0" indent="-342900">
              <a:lnSpc>
                <a:spcPct val="100000"/>
              </a:lnSpc>
              <a:spcBef>
                <a:spcPts val="0"/>
              </a:spcBef>
              <a:buSzPts val="1000"/>
              <a:buFont typeface="Symbol" panose="05050102010706020507" pitchFamily="18" charset="2"/>
              <a:buChar char=""/>
              <a:tabLst>
                <a:tab pos="457200" algn="l"/>
              </a:tabLst>
            </a:pPr>
            <a:r>
              <a:rPr lang="en-US" sz="1200" kern="0">
                <a:solidFill>
                  <a:srgbClr val="000000"/>
                </a:solidFill>
                <a:effectLst/>
                <a:ea typeface="Times New Roman" panose="02020603050405020304" pitchFamily="18" charset="0"/>
                <a:cs typeface="Arial" panose="020B0604020202020204" pitchFamily="34" charset="0"/>
              </a:rPr>
              <a:t>97 percent reported the food they bought just did not last, and they did not have money to get more.</a:t>
            </a:r>
          </a:p>
          <a:p>
            <a:pPr marL="0" marR="0" lvl="0" indent="0">
              <a:lnSpc>
                <a:spcPct val="100000"/>
              </a:lnSpc>
              <a:spcBef>
                <a:spcPts val="0"/>
              </a:spcBef>
              <a:buSzPts val="1000"/>
              <a:buNone/>
              <a:tabLst>
                <a:tab pos="457200" algn="l"/>
              </a:tabLst>
            </a:pPr>
            <a:endParaRPr lang="en-US" sz="800" kern="100">
              <a:solidFill>
                <a:srgbClr val="000000"/>
              </a:solidFill>
              <a:effectLst/>
              <a:ea typeface="Calibri" panose="020F0502020204030204" pitchFamily="34" charset="0"/>
              <a:cs typeface="Arial" panose="020B0604020202020204" pitchFamily="34" charset="0"/>
            </a:endParaRPr>
          </a:p>
          <a:p>
            <a:pPr marL="342900" marR="0" lvl="0" indent="-342900">
              <a:lnSpc>
                <a:spcPct val="100000"/>
              </a:lnSpc>
              <a:spcBef>
                <a:spcPts val="0"/>
              </a:spcBef>
              <a:buSzPts val="1000"/>
              <a:buFont typeface="Symbol" panose="05050102010706020507" pitchFamily="18" charset="2"/>
              <a:buChar char=""/>
              <a:tabLst>
                <a:tab pos="457200" algn="l"/>
              </a:tabLst>
            </a:pPr>
            <a:r>
              <a:rPr lang="en-US" sz="1200" kern="0">
                <a:solidFill>
                  <a:srgbClr val="000000"/>
                </a:solidFill>
                <a:effectLst/>
                <a:ea typeface="Times New Roman" panose="02020603050405020304" pitchFamily="18" charset="0"/>
                <a:cs typeface="Arial" panose="020B0604020202020204" pitchFamily="34" charset="0"/>
              </a:rPr>
              <a:t>96 percent reported they could not afford to eat balanced meals.</a:t>
            </a:r>
          </a:p>
          <a:p>
            <a:pPr marL="0" marR="0" lvl="0" indent="0">
              <a:lnSpc>
                <a:spcPct val="100000"/>
              </a:lnSpc>
              <a:spcBef>
                <a:spcPts val="0"/>
              </a:spcBef>
              <a:buSzPts val="1000"/>
              <a:buNone/>
              <a:tabLst>
                <a:tab pos="457200" algn="l"/>
              </a:tabLst>
            </a:pPr>
            <a:endParaRPr lang="en-US" sz="800" kern="100">
              <a:solidFill>
                <a:srgbClr val="000000"/>
              </a:solidFill>
              <a:effectLst/>
              <a:ea typeface="Calibri" panose="020F0502020204030204" pitchFamily="34" charset="0"/>
              <a:cs typeface="Arial" panose="020B0604020202020204" pitchFamily="34" charset="0"/>
            </a:endParaRPr>
          </a:p>
          <a:p>
            <a:pPr marL="342900" marR="0" lvl="0" indent="-342900">
              <a:lnSpc>
                <a:spcPct val="110000"/>
              </a:lnSpc>
              <a:spcBef>
                <a:spcPts val="0"/>
              </a:spcBef>
              <a:buSzPts val="1000"/>
              <a:buFont typeface="Symbol" panose="05050102010706020507" pitchFamily="18" charset="2"/>
              <a:buChar char=""/>
              <a:tabLst>
                <a:tab pos="457200" algn="l"/>
              </a:tabLst>
            </a:pPr>
            <a:r>
              <a:rPr lang="en-US" sz="1200" kern="0">
                <a:solidFill>
                  <a:srgbClr val="000000"/>
                </a:solidFill>
                <a:effectLst/>
                <a:ea typeface="Times New Roman" panose="02020603050405020304" pitchFamily="18" charset="0"/>
                <a:cs typeface="Arial" panose="020B0604020202020204" pitchFamily="34" charset="0"/>
              </a:rPr>
              <a:t>96 percent reported an adult had cut the size of meals or skipped meals because there was not enough money for food; 87 percent reported this had occurred in 3 or more months.</a:t>
            </a:r>
          </a:p>
          <a:p>
            <a:pPr marL="0" marR="0" lvl="0" indent="0">
              <a:lnSpc>
                <a:spcPct val="110000"/>
              </a:lnSpc>
              <a:spcBef>
                <a:spcPts val="0"/>
              </a:spcBef>
              <a:buSzPts val="1000"/>
              <a:buNone/>
              <a:tabLst>
                <a:tab pos="457200" algn="l"/>
              </a:tabLst>
            </a:pPr>
            <a:endParaRPr lang="en-US" sz="800" kern="100">
              <a:solidFill>
                <a:srgbClr val="000000"/>
              </a:solidFill>
              <a:effectLst/>
              <a:ea typeface="Calibri" panose="020F0502020204030204" pitchFamily="34" charset="0"/>
              <a:cs typeface="Arial" panose="020B0604020202020204" pitchFamily="34" charset="0"/>
            </a:endParaRPr>
          </a:p>
          <a:p>
            <a:pPr marL="342900" marR="0" lvl="0" indent="-342900">
              <a:lnSpc>
                <a:spcPct val="110000"/>
              </a:lnSpc>
              <a:spcBef>
                <a:spcPts val="0"/>
              </a:spcBef>
              <a:buSzPts val="1000"/>
              <a:buFont typeface="Symbol" panose="05050102010706020507" pitchFamily="18" charset="2"/>
              <a:buChar char=""/>
              <a:tabLst>
                <a:tab pos="457200" algn="l"/>
              </a:tabLst>
            </a:pPr>
            <a:r>
              <a:rPr lang="en-US" sz="1200" kern="0">
                <a:solidFill>
                  <a:srgbClr val="000000"/>
                </a:solidFill>
                <a:effectLst/>
                <a:ea typeface="Times New Roman" panose="02020603050405020304" pitchFamily="18" charset="0"/>
                <a:cs typeface="Arial" panose="020B0604020202020204" pitchFamily="34" charset="0"/>
              </a:rPr>
              <a:t>95 percent reported they had eaten less than they felt they should because there was not enough money for food.</a:t>
            </a:r>
          </a:p>
          <a:p>
            <a:pPr marL="0" marR="0" lvl="0" indent="0">
              <a:lnSpc>
                <a:spcPct val="110000"/>
              </a:lnSpc>
              <a:spcBef>
                <a:spcPts val="0"/>
              </a:spcBef>
              <a:buSzPts val="1000"/>
              <a:buNone/>
              <a:tabLst>
                <a:tab pos="457200" algn="l"/>
              </a:tabLst>
            </a:pPr>
            <a:endParaRPr lang="en-US" sz="800" kern="100">
              <a:solidFill>
                <a:srgbClr val="000000"/>
              </a:solidFill>
              <a:effectLst/>
              <a:ea typeface="Calibri" panose="020F0502020204030204" pitchFamily="34" charset="0"/>
              <a:cs typeface="Arial" panose="020B0604020202020204" pitchFamily="34" charset="0"/>
            </a:endParaRPr>
          </a:p>
          <a:p>
            <a:pPr marL="342900" marR="0" lvl="0" indent="-342900">
              <a:lnSpc>
                <a:spcPct val="110000"/>
              </a:lnSpc>
              <a:spcBef>
                <a:spcPts val="0"/>
              </a:spcBef>
              <a:buSzPts val="1000"/>
              <a:buFont typeface="Symbol" panose="05050102010706020507" pitchFamily="18" charset="2"/>
              <a:buChar char=""/>
              <a:tabLst>
                <a:tab pos="457200" algn="l"/>
              </a:tabLst>
            </a:pPr>
            <a:r>
              <a:rPr lang="en-US" sz="1200" kern="0">
                <a:solidFill>
                  <a:srgbClr val="000000"/>
                </a:solidFill>
                <a:effectLst/>
                <a:ea typeface="Times New Roman" panose="02020603050405020304" pitchFamily="18" charset="0"/>
                <a:cs typeface="Arial" panose="020B0604020202020204" pitchFamily="34" charset="0"/>
              </a:rPr>
              <a:t>65 percent reported they had been hungry but did not eat because they could not afford enough food.</a:t>
            </a:r>
          </a:p>
          <a:p>
            <a:pPr marL="0" marR="0" lvl="0" indent="0">
              <a:lnSpc>
                <a:spcPct val="110000"/>
              </a:lnSpc>
              <a:spcBef>
                <a:spcPts val="0"/>
              </a:spcBef>
              <a:buSzPts val="1000"/>
              <a:buNone/>
              <a:tabLst>
                <a:tab pos="457200" algn="l"/>
              </a:tabLst>
            </a:pPr>
            <a:endParaRPr lang="en-US" sz="800" kern="100">
              <a:solidFill>
                <a:srgbClr val="000000"/>
              </a:solidFill>
              <a:effectLst/>
              <a:ea typeface="Calibri" panose="020F0502020204030204" pitchFamily="34" charset="0"/>
              <a:cs typeface="Arial" panose="020B0604020202020204" pitchFamily="34" charset="0"/>
            </a:endParaRPr>
          </a:p>
          <a:p>
            <a:pPr marL="342900" marR="0" lvl="0" indent="-342900">
              <a:lnSpc>
                <a:spcPts val="1680"/>
              </a:lnSpc>
              <a:spcBef>
                <a:spcPts val="0"/>
              </a:spcBef>
              <a:spcAft>
                <a:spcPts val="900"/>
              </a:spcAft>
              <a:buSzPts val="1000"/>
              <a:buFont typeface="Symbol" panose="05050102010706020507" pitchFamily="18" charset="2"/>
              <a:buChar char=""/>
              <a:tabLst>
                <a:tab pos="457200" algn="l"/>
              </a:tabLst>
            </a:pPr>
            <a:r>
              <a:rPr lang="en-US" sz="1200" kern="0">
                <a:solidFill>
                  <a:srgbClr val="000000"/>
                </a:solidFill>
                <a:effectLst/>
                <a:ea typeface="Times New Roman" panose="02020603050405020304" pitchFamily="18" charset="0"/>
                <a:cs typeface="Arial" panose="020B0604020202020204" pitchFamily="34" charset="0"/>
              </a:rPr>
              <a:t>46 percent reported having lost weight because they did not have enough money for food.</a:t>
            </a:r>
            <a:endParaRPr lang="en-US" sz="800" kern="100">
              <a:solidFill>
                <a:srgbClr val="000000"/>
              </a:solidFill>
              <a:effectLst/>
              <a:ea typeface="Calibri" panose="020F0502020204030204" pitchFamily="34" charset="0"/>
              <a:cs typeface="Arial" panose="020B0604020202020204" pitchFamily="34" charset="0"/>
            </a:endParaRPr>
          </a:p>
          <a:p>
            <a:pPr marL="342900" marR="0" lvl="0" indent="-342900">
              <a:lnSpc>
                <a:spcPts val="1680"/>
              </a:lnSpc>
              <a:spcBef>
                <a:spcPts val="0"/>
              </a:spcBef>
              <a:spcAft>
                <a:spcPts val="900"/>
              </a:spcAft>
              <a:buSzPts val="1000"/>
              <a:buFont typeface="Symbol" panose="05050102010706020507" pitchFamily="18" charset="2"/>
              <a:buChar char=""/>
              <a:tabLst>
                <a:tab pos="457200" algn="l"/>
              </a:tabLst>
            </a:pPr>
            <a:r>
              <a:rPr lang="en-US" sz="1200" kern="0">
                <a:solidFill>
                  <a:srgbClr val="000000"/>
                </a:solidFill>
                <a:effectLst/>
                <a:ea typeface="Times New Roman" panose="02020603050405020304" pitchFamily="18" charset="0"/>
                <a:cs typeface="Arial" panose="020B0604020202020204" pitchFamily="34" charset="0"/>
              </a:rPr>
              <a:t>29 percent reported an adult did not eat for a whole day because there was not enough money for food; 22 percent reported this had occurred in 3 or more months.</a:t>
            </a:r>
          </a:p>
          <a:p>
            <a:endParaRPr lang="en-US"/>
          </a:p>
        </p:txBody>
      </p:sp>
      <p:sp>
        <p:nvSpPr>
          <p:cNvPr id="4" name="Slide Number Placeholder 3"/>
          <p:cNvSpPr>
            <a:spLocks noGrp="1"/>
          </p:cNvSpPr>
          <p:nvPr>
            <p:ph type="sldNum" sz="quarter" idx="5"/>
          </p:nvPr>
        </p:nvSpPr>
        <p:spPr/>
        <p:txBody>
          <a:bodyPr/>
          <a:lstStyle/>
          <a:p>
            <a:fld id="{67311DF9-2129-4ED4-B19B-718BB68EE20B}" type="slidenum">
              <a:rPr lang="en-US" smtClean="0"/>
              <a:t>26</a:t>
            </a:fld>
            <a:endParaRPr lang="en-US"/>
          </a:p>
        </p:txBody>
      </p:sp>
    </p:spTree>
    <p:extLst>
      <p:ext uri="{BB962C8B-B14F-4D97-AF65-F5344CB8AC3E}">
        <p14:creationId xmlns:p14="http://schemas.microsoft.com/office/powerpoint/2010/main" val="29144412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23838"/>
            <a:ext cx="5486400" cy="3086100"/>
          </a:xfrm>
        </p:spPr>
      </p:sp>
      <p:sp>
        <p:nvSpPr>
          <p:cNvPr id="3" name="Notes Placeholder 2"/>
          <p:cNvSpPr>
            <a:spLocks noGrp="1"/>
          </p:cNvSpPr>
          <p:nvPr>
            <p:ph type="body" idx="1"/>
          </p:nvPr>
        </p:nvSpPr>
        <p:spPr>
          <a:xfrm>
            <a:off x="256592" y="3549876"/>
            <a:ext cx="6344815" cy="5370285"/>
          </a:xfrm>
        </p:spPr>
        <p:txBody>
          <a:bodyPr/>
          <a:lstStyle/>
          <a:p>
            <a:pPr marL="285750" indent="-285750">
              <a:buFont typeface="Arial" panose="020B0604020202020204" pitchFamily="34" charset="0"/>
              <a:buChar char="•"/>
            </a:pPr>
            <a:r>
              <a:rPr lang="en-US" sz="1800" kern="0">
                <a:solidFill>
                  <a:srgbClr val="333335"/>
                </a:solidFill>
                <a:effectLst/>
                <a:latin typeface="Georgia" panose="02040502050405020303" pitchFamily="18" charset="0"/>
                <a:ea typeface="Times New Roman" panose="02020603050405020304" pitchFamily="18" charset="0"/>
                <a:cs typeface="Times New Roman" panose="02020603050405020304" pitchFamily="18" charset="0"/>
              </a:rPr>
              <a:t>Estella - Across Washington, an average of 8.3% of households were living with food insecurity between 2020 and 2022, compared to 7.9% from 2019 to 2021.</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kern="0">
                <a:solidFill>
                  <a:srgbClr val="333335"/>
                </a:solidFill>
                <a:effectLst/>
                <a:latin typeface="Georgia" panose="02040502050405020303" pitchFamily="18" charset="0"/>
                <a:ea typeface="Times New Roman" panose="02020603050405020304" pitchFamily="18" charset="0"/>
                <a:cs typeface="Times New Roman" panose="02020603050405020304" pitchFamily="18" charset="0"/>
              </a:rPr>
              <a:t>Before the pandemic, Seattle-based Food Lifeline was serving up to 700,000 people in the region annually</a:t>
            </a:r>
            <a:endParaRPr lang="en-US" sz="1800" kern="100">
              <a:solidFill>
                <a:srgbClr val="333335"/>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kern="0">
                <a:solidFill>
                  <a:srgbClr val="333335"/>
                </a:solidFill>
                <a:effectLst/>
                <a:latin typeface="Georgia" panose="02040502050405020303" pitchFamily="18" charset="0"/>
                <a:ea typeface="Times New Roman" panose="02020603050405020304" pitchFamily="18" charset="0"/>
                <a:cs typeface="Times New Roman" panose="02020603050405020304" pitchFamily="18" charset="0"/>
              </a:rPr>
              <a:t>But that number swelled during the pandemic to 1.1 million and has since grown to a staggering 1.6 million.</a:t>
            </a:r>
            <a:endParaRPr lang="en-US" sz="1800" kern="100">
              <a:solidFill>
                <a:srgbClr val="333335"/>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kern="0">
                <a:solidFill>
                  <a:srgbClr val="333335"/>
                </a:solidFill>
                <a:effectLst/>
                <a:latin typeface="Georgia" panose="02040502050405020303" pitchFamily="18" charset="0"/>
                <a:ea typeface="Times New Roman" panose="02020603050405020304" pitchFamily="18" charset="0"/>
                <a:cs typeface="Times New Roman" panose="02020603050405020304" pitchFamily="18" charset="0"/>
              </a:rPr>
              <a:t>Rising food costs since the pandemic is currently one of the biggest drivers of food insecurity in Western Washington,</a:t>
            </a:r>
          </a:p>
          <a:p>
            <a:pPr marL="342900" indent="-342900">
              <a:lnSpc>
                <a:spcPct val="107000"/>
              </a:lnSpc>
              <a:spcAft>
                <a:spcPts val="800"/>
              </a:spcAft>
              <a:buSzPts val="1000"/>
              <a:buFont typeface="Symbol" panose="05050102010706020507" pitchFamily="18" charset="2"/>
              <a:buChar char=""/>
              <a:tabLst>
                <a:tab pos="457200" algn="l"/>
              </a:tabLst>
            </a:pPr>
            <a:r>
              <a:rPr lang="en-US" sz="1800" kern="0">
                <a:solidFill>
                  <a:srgbClr val="333335"/>
                </a:solidFill>
                <a:effectLst/>
                <a:latin typeface="Georgia" panose="02040502050405020303" pitchFamily="18" charset="0"/>
                <a:ea typeface="Times New Roman" panose="02020603050405020304" pitchFamily="18" charset="0"/>
                <a:cs typeface="Times New Roman" panose="02020603050405020304" pitchFamily="18" charset="0"/>
              </a:rPr>
              <a:t> Nationally, the share of households that couldn't reliably afford food rose from 10.2% in 2021 to 12.8% in 2022, according to the U.S. Department of Agriculture's economic research service.</a:t>
            </a:r>
          </a:p>
          <a:p>
            <a:pPr marL="342900" indent="-342900">
              <a:lnSpc>
                <a:spcPct val="107000"/>
              </a:lnSpc>
              <a:spcAft>
                <a:spcPts val="800"/>
              </a:spcAft>
              <a:buSzPts val="1000"/>
              <a:buFont typeface="Symbol" panose="05050102010706020507" pitchFamily="18" charset="2"/>
              <a:buChar char=""/>
              <a:tabLst>
                <a:tab pos="457200" algn="l"/>
              </a:tabLst>
            </a:pPr>
            <a:r>
              <a:rPr lang="en-US" sz="1800" kern="0">
                <a:solidFill>
                  <a:srgbClr val="333335"/>
                </a:solidFill>
                <a:effectLst/>
                <a:latin typeface="Georgia" panose="02040502050405020303" pitchFamily="18" charset="0"/>
                <a:ea typeface="Times New Roman" panose="02020603050405020304" pitchFamily="18" charset="0"/>
                <a:cs typeface="Times New Roman" panose="02020603050405020304" pitchFamily="18" charset="0"/>
              </a:rPr>
              <a:t>Among households with children, 17.3% are food-insecure, this is up nearly 5 percentage points from the previous year. The last time that number was higher was in 2014.</a:t>
            </a:r>
            <a:endParaRPr lang="en-US" sz="1800" kern="100">
              <a:solidFill>
                <a:srgbClr val="333335"/>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SzPts val="1000"/>
              <a:buFont typeface="Symbol" panose="05050102010706020507" pitchFamily="18" charset="2"/>
              <a:buChar char=""/>
              <a:tabLst>
                <a:tab pos="457200" algn="l"/>
              </a:tabLst>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endParaRPr lang="en-US" sz="1800" kern="100">
              <a:solidFill>
                <a:srgbClr val="333335"/>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67311DF9-2129-4ED4-B19B-718BB68EE20B}" type="slidenum">
              <a:rPr lang="en-US" smtClean="0"/>
              <a:t>27</a:t>
            </a:fld>
            <a:endParaRPr lang="en-US"/>
          </a:p>
        </p:txBody>
      </p:sp>
    </p:spTree>
    <p:extLst>
      <p:ext uri="{BB962C8B-B14F-4D97-AF65-F5344CB8AC3E}">
        <p14:creationId xmlns:p14="http://schemas.microsoft.com/office/powerpoint/2010/main" val="3267395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Estella - </a:t>
            </a:r>
          </a:p>
        </p:txBody>
      </p:sp>
      <p:sp>
        <p:nvSpPr>
          <p:cNvPr id="4" name="Slide Number Placeholder 3"/>
          <p:cNvSpPr>
            <a:spLocks noGrp="1"/>
          </p:cNvSpPr>
          <p:nvPr>
            <p:ph type="sldNum" sz="quarter" idx="5"/>
          </p:nvPr>
        </p:nvSpPr>
        <p:spPr/>
        <p:txBody>
          <a:bodyPr/>
          <a:lstStyle/>
          <a:p>
            <a:fld id="{67311DF9-2129-4ED4-B19B-718BB68EE20B}" type="slidenum">
              <a:rPr lang="en-US" smtClean="0"/>
              <a:t>28</a:t>
            </a:fld>
            <a:endParaRPr lang="en-US"/>
          </a:p>
        </p:txBody>
      </p:sp>
    </p:spTree>
    <p:extLst>
      <p:ext uri="{BB962C8B-B14F-4D97-AF65-F5344CB8AC3E}">
        <p14:creationId xmlns:p14="http://schemas.microsoft.com/office/powerpoint/2010/main" val="12150720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Estella – Read the heading, then read this notes:  Researchers found, people are not just having trouble affording food, but are also unable to afford healthy foods. People experiencing food insecurity changed what and where they ate.</a:t>
            </a:r>
          </a:p>
          <a:p>
            <a:r>
              <a:rPr lang="en-US"/>
              <a:t>Food insecurity was also experienced more in residents who rent or have other living arrangements as compared to  those who owned homes.</a:t>
            </a:r>
          </a:p>
          <a:p>
            <a:r>
              <a:rPr lang="en-US"/>
              <a:t>Of all households experiencing food insecurity, 77% reported “not getting by” or “barely getting by” and over half expressed that food price increases were very stressful.</a:t>
            </a:r>
          </a:p>
        </p:txBody>
      </p:sp>
      <p:sp>
        <p:nvSpPr>
          <p:cNvPr id="4" name="Slide Number Placeholder 3"/>
          <p:cNvSpPr>
            <a:spLocks noGrp="1"/>
          </p:cNvSpPr>
          <p:nvPr>
            <p:ph type="sldNum" sz="quarter" idx="5"/>
          </p:nvPr>
        </p:nvSpPr>
        <p:spPr/>
        <p:txBody>
          <a:bodyPr/>
          <a:lstStyle/>
          <a:p>
            <a:fld id="{67311DF9-2129-4ED4-B19B-718BB68EE20B}" type="slidenum">
              <a:rPr lang="en-US" smtClean="0"/>
              <a:t>29</a:t>
            </a:fld>
            <a:endParaRPr lang="en-US"/>
          </a:p>
        </p:txBody>
      </p:sp>
    </p:spTree>
    <p:extLst>
      <p:ext uri="{BB962C8B-B14F-4D97-AF65-F5344CB8AC3E}">
        <p14:creationId xmlns:p14="http://schemas.microsoft.com/office/powerpoint/2010/main" val="1991288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Joyce – Each individual table should have an agenda of the day. </a:t>
            </a:r>
          </a:p>
        </p:txBody>
      </p:sp>
      <p:sp>
        <p:nvSpPr>
          <p:cNvPr id="4" name="Slide Number Placeholder 3"/>
          <p:cNvSpPr>
            <a:spLocks noGrp="1"/>
          </p:cNvSpPr>
          <p:nvPr>
            <p:ph type="sldNum" sz="quarter" idx="5"/>
          </p:nvPr>
        </p:nvSpPr>
        <p:spPr/>
        <p:txBody>
          <a:bodyPr/>
          <a:lstStyle/>
          <a:p>
            <a:fld id="{67311DF9-2129-4ED4-B19B-718BB68EE20B}" type="slidenum">
              <a:rPr lang="en-US" smtClean="0"/>
              <a:t>3</a:t>
            </a:fld>
            <a:endParaRPr lang="en-US"/>
          </a:p>
        </p:txBody>
      </p:sp>
    </p:spTree>
    <p:extLst>
      <p:ext uri="{BB962C8B-B14F-4D97-AF65-F5344CB8AC3E}">
        <p14:creationId xmlns:p14="http://schemas.microsoft.com/office/powerpoint/2010/main" val="36731228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t>Estella – read the heading first: then give definition </a:t>
            </a:r>
          </a:p>
          <a:p>
            <a:r>
              <a:rPr lang="en-US" sz="1400"/>
              <a:t>Availability – adequate supply of healthy culturally appropriate food.</a:t>
            </a:r>
          </a:p>
          <a:p>
            <a:r>
              <a:rPr lang="en-US" sz="1400"/>
              <a:t>Accessibility -  geographic location of food and ease of getting to that location.</a:t>
            </a:r>
          </a:p>
          <a:p>
            <a:r>
              <a:rPr lang="en-US" sz="1400"/>
              <a:t>Affordability – food prices and people’s perception of worth relative to cost and quality.</a:t>
            </a:r>
          </a:p>
          <a:p>
            <a:r>
              <a:rPr lang="en-US" sz="1400"/>
              <a:t>Accommodation – food retailers meet the needs of the community members.</a:t>
            </a:r>
          </a:p>
          <a:p>
            <a:r>
              <a:rPr lang="en-US" sz="1400"/>
              <a:t>Acceptability – attitudes regarding characteristics of the food environment.</a:t>
            </a:r>
          </a:p>
        </p:txBody>
      </p:sp>
      <p:sp>
        <p:nvSpPr>
          <p:cNvPr id="4" name="Slide Number Placeholder 3"/>
          <p:cNvSpPr>
            <a:spLocks noGrp="1"/>
          </p:cNvSpPr>
          <p:nvPr>
            <p:ph type="sldNum" sz="quarter" idx="5"/>
          </p:nvPr>
        </p:nvSpPr>
        <p:spPr/>
        <p:txBody>
          <a:bodyPr/>
          <a:lstStyle/>
          <a:p>
            <a:fld id="{67311DF9-2129-4ED4-B19B-718BB68EE20B}" type="slidenum">
              <a:rPr lang="en-US" smtClean="0"/>
              <a:t>30</a:t>
            </a:fld>
            <a:endParaRPr lang="en-US"/>
          </a:p>
        </p:txBody>
      </p:sp>
    </p:spTree>
    <p:extLst>
      <p:ext uri="{BB962C8B-B14F-4D97-AF65-F5344CB8AC3E}">
        <p14:creationId xmlns:p14="http://schemas.microsoft.com/office/powerpoint/2010/main" val="16243688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Estella – after you read the slide, Say: I will now turn it over to Joyce</a:t>
            </a:r>
          </a:p>
        </p:txBody>
      </p:sp>
      <p:sp>
        <p:nvSpPr>
          <p:cNvPr id="4" name="Slide Number Placeholder 3"/>
          <p:cNvSpPr>
            <a:spLocks noGrp="1"/>
          </p:cNvSpPr>
          <p:nvPr>
            <p:ph type="sldNum" sz="quarter" idx="5"/>
          </p:nvPr>
        </p:nvSpPr>
        <p:spPr/>
        <p:txBody>
          <a:bodyPr/>
          <a:lstStyle/>
          <a:p>
            <a:fld id="{67311DF9-2129-4ED4-B19B-718BB68EE20B}" type="slidenum">
              <a:rPr lang="en-US" smtClean="0"/>
              <a:t>31</a:t>
            </a:fld>
            <a:endParaRPr lang="en-US"/>
          </a:p>
        </p:txBody>
      </p:sp>
    </p:spTree>
    <p:extLst>
      <p:ext uri="{BB962C8B-B14F-4D97-AF65-F5344CB8AC3E}">
        <p14:creationId xmlns:p14="http://schemas.microsoft.com/office/powerpoint/2010/main" val="24162293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Estella – read the slide </a:t>
            </a:r>
          </a:p>
          <a:p>
            <a:r>
              <a:rPr lang="en-US"/>
              <a:t>And the plan would be that we break for lunch, but we will access the agenda. </a:t>
            </a:r>
          </a:p>
        </p:txBody>
      </p:sp>
      <p:sp>
        <p:nvSpPr>
          <p:cNvPr id="4" name="Slide Number Placeholder 3"/>
          <p:cNvSpPr>
            <a:spLocks noGrp="1"/>
          </p:cNvSpPr>
          <p:nvPr>
            <p:ph type="sldNum" sz="quarter" idx="5"/>
          </p:nvPr>
        </p:nvSpPr>
        <p:spPr/>
        <p:txBody>
          <a:bodyPr/>
          <a:lstStyle/>
          <a:p>
            <a:fld id="{67311DF9-2129-4ED4-B19B-718BB68EE20B}" type="slidenum">
              <a:rPr lang="en-US" smtClean="0"/>
              <a:t>32</a:t>
            </a:fld>
            <a:endParaRPr lang="en-US"/>
          </a:p>
        </p:txBody>
      </p:sp>
    </p:spTree>
    <p:extLst>
      <p:ext uri="{BB962C8B-B14F-4D97-AF65-F5344CB8AC3E}">
        <p14:creationId xmlns:p14="http://schemas.microsoft.com/office/powerpoint/2010/main" val="3701664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Estella – take a look at the next video:  while watching it, what did you notice went well in the interaction, and are there things you would have done differently ?  Allow 1 or 2 folks to share out: </a:t>
            </a:r>
          </a:p>
        </p:txBody>
      </p:sp>
      <p:sp>
        <p:nvSpPr>
          <p:cNvPr id="4" name="Slide Number Placeholder 3"/>
          <p:cNvSpPr>
            <a:spLocks noGrp="1"/>
          </p:cNvSpPr>
          <p:nvPr>
            <p:ph type="sldNum" sz="quarter" idx="5"/>
          </p:nvPr>
        </p:nvSpPr>
        <p:spPr/>
        <p:txBody>
          <a:bodyPr/>
          <a:lstStyle/>
          <a:p>
            <a:fld id="{67311DF9-2129-4ED4-B19B-718BB68EE20B}" type="slidenum">
              <a:rPr lang="en-US" smtClean="0"/>
              <a:t>33</a:t>
            </a:fld>
            <a:endParaRPr lang="en-US"/>
          </a:p>
        </p:txBody>
      </p:sp>
    </p:spTree>
    <p:extLst>
      <p:ext uri="{BB962C8B-B14F-4D97-AF65-F5344CB8AC3E}">
        <p14:creationId xmlns:p14="http://schemas.microsoft.com/office/powerpoint/2010/main" val="22917781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Estella – read slide </a:t>
            </a:r>
          </a:p>
        </p:txBody>
      </p:sp>
      <p:sp>
        <p:nvSpPr>
          <p:cNvPr id="4" name="Slide Number Placeholder 3"/>
          <p:cNvSpPr>
            <a:spLocks noGrp="1"/>
          </p:cNvSpPr>
          <p:nvPr>
            <p:ph type="sldNum" sz="quarter" idx="5"/>
          </p:nvPr>
        </p:nvSpPr>
        <p:spPr/>
        <p:txBody>
          <a:bodyPr/>
          <a:lstStyle/>
          <a:p>
            <a:fld id="{67311DF9-2129-4ED4-B19B-718BB68EE20B}" type="slidenum">
              <a:rPr lang="en-US" smtClean="0"/>
              <a:t>35</a:t>
            </a:fld>
            <a:endParaRPr lang="en-US"/>
          </a:p>
        </p:txBody>
      </p:sp>
    </p:spTree>
    <p:extLst>
      <p:ext uri="{BB962C8B-B14F-4D97-AF65-F5344CB8AC3E}">
        <p14:creationId xmlns:p14="http://schemas.microsoft.com/office/powerpoint/2010/main" val="12175191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Estella  - Why is it important to have open ended questions?</a:t>
            </a:r>
          </a:p>
          <a:p>
            <a:r>
              <a:rPr lang="en-US"/>
              <a:t>What are some examples of open-ended questions? </a:t>
            </a:r>
          </a:p>
          <a:p>
            <a:r>
              <a:rPr lang="en-US"/>
              <a:t>What do you think we mean when we say:  be mindful of your Non-Verbal Communication? </a:t>
            </a:r>
          </a:p>
          <a:p>
            <a:endParaRPr lang="en-US"/>
          </a:p>
          <a:p>
            <a:r>
              <a:rPr lang="en-US"/>
              <a:t>How is your posture? Are you making eye contact while you are speaking? Are you giving them your full and undivided attention?</a:t>
            </a:r>
          </a:p>
        </p:txBody>
      </p:sp>
      <p:sp>
        <p:nvSpPr>
          <p:cNvPr id="4" name="Slide Number Placeholder 3"/>
          <p:cNvSpPr>
            <a:spLocks noGrp="1"/>
          </p:cNvSpPr>
          <p:nvPr>
            <p:ph type="sldNum" sz="quarter" idx="5"/>
          </p:nvPr>
        </p:nvSpPr>
        <p:spPr/>
        <p:txBody>
          <a:bodyPr/>
          <a:lstStyle/>
          <a:p>
            <a:fld id="{67311DF9-2129-4ED4-B19B-718BB68EE20B}" type="slidenum">
              <a:rPr lang="en-US" smtClean="0"/>
              <a:t>36</a:t>
            </a:fld>
            <a:endParaRPr lang="en-US"/>
          </a:p>
        </p:txBody>
      </p:sp>
    </p:spTree>
    <p:extLst>
      <p:ext uri="{BB962C8B-B14F-4D97-AF65-F5344CB8AC3E}">
        <p14:creationId xmlns:p14="http://schemas.microsoft.com/office/powerpoint/2010/main" val="31491541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Estella  - read the slide</a:t>
            </a:r>
          </a:p>
        </p:txBody>
      </p:sp>
      <p:sp>
        <p:nvSpPr>
          <p:cNvPr id="4" name="Slide Number Placeholder 3"/>
          <p:cNvSpPr>
            <a:spLocks noGrp="1"/>
          </p:cNvSpPr>
          <p:nvPr>
            <p:ph type="sldNum" sz="quarter" idx="5"/>
          </p:nvPr>
        </p:nvSpPr>
        <p:spPr/>
        <p:txBody>
          <a:bodyPr/>
          <a:lstStyle/>
          <a:p>
            <a:fld id="{67311DF9-2129-4ED4-B19B-718BB68EE20B}" type="slidenum">
              <a:rPr lang="en-US" smtClean="0"/>
              <a:t>37</a:t>
            </a:fld>
            <a:endParaRPr lang="en-US"/>
          </a:p>
        </p:txBody>
      </p:sp>
    </p:spTree>
    <p:extLst>
      <p:ext uri="{BB962C8B-B14F-4D97-AF65-F5344CB8AC3E}">
        <p14:creationId xmlns:p14="http://schemas.microsoft.com/office/powerpoint/2010/main" val="31577824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Estella  - read the slide. Next I will turn it over to Joyce to share another role play with the survey example </a:t>
            </a:r>
          </a:p>
        </p:txBody>
      </p:sp>
      <p:sp>
        <p:nvSpPr>
          <p:cNvPr id="4" name="Slide Number Placeholder 3"/>
          <p:cNvSpPr>
            <a:spLocks noGrp="1"/>
          </p:cNvSpPr>
          <p:nvPr>
            <p:ph type="sldNum" sz="quarter" idx="5"/>
          </p:nvPr>
        </p:nvSpPr>
        <p:spPr/>
        <p:txBody>
          <a:bodyPr/>
          <a:lstStyle/>
          <a:p>
            <a:fld id="{67311DF9-2129-4ED4-B19B-718BB68EE20B}" type="slidenum">
              <a:rPr lang="en-US" smtClean="0"/>
              <a:t>38</a:t>
            </a:fld>
            <a:endParaRPr lang="en-US"/>
          </a:p>
        </p:txBody>
      </p:sp>
    </p:spTree>
    <p:extLst>
      <p:ext uri="{BB962C8B-B14F-4D97-AF65-F5344CB8AC3E}">
        <p14:creationId xmlns:p14="http://schemas.microsoft.com/office/powerpoint/2010/main" val="2949652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Joyce – here we will take about 10 mins to role play. 2 in a group </a:t>
            </a:r>
          </a:p>
          <a:p>
            <a:r>
              <a:rPr lang="en-US"/>
              <a:t>1 will be the CHW and 1 the client (you are going do a mock visit) and ask your client to fill out the survey. </a:t>
            </a:r>
          </a:p>
        </p:txBody>
      </p:sp>
      <p:sp>
        <p:nvSpPr>
          <p:cNvPr id="4" name="Slide Number Placeholder 3"/>
          <p:cNvSpPr>
            <a:spLocks noGrp="1"/>
          </p:cNvSpPr>
          <p:nvPr>
            <p:ph type="sldNum" sz="quarter" idx="5"/>
          </p:nvPr>
        </p:nvSpPr>
        <p:spPr/>
        <p:txBody>
          <a:bodyPr/>
          <a:lstStyle/>
          <a:p>
            <a:fld id="{67311DF9-2129-4ED4-B19B-718BB68EE20B}" type="slidenum">
              <a:rPr lang="en-US" smtClean="0"/>
              <a:t>39</a:t>
            </a:fld>
            <a:endParaRPr lang="en-US"/>
          </a:p>
        </p:txBody>
      </p:sp>
    </p:spTree>
    <p:extLst>
      <p:ext uri="{BB962C8B-B14F-4D97-AF65-F5344CB8AC3E}">
        <p14:creationId xmlns:p14="http://schemas.microsoft.com/office/powerpoint/2010/main" val="2792489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Joyce – on your tables you should have this sheet; I will give you a few mins to review. </a:t>
            </a:r>
          </a:p>
        </p:txBody>
      </p:sp>
      <p:sp>
        <p:nvSpPr>
          <p:cNvPr id="4" name="Slide Number Placeholder 3"/>
          <p:cNvSpPr>
            <a:spLocks noGrp="1"/>
          </p:cNvSpPr>
          <p:nvPr>
            <p:ph type="sldNum" sz="quarter" idx="5"/>
          </p:nvPr>
        </p:nvSpPr>
        <p:spPr/>
        <p:txBody>
          <a:bodyPr/>
          <a:lstStyle/>
          <a:p>
            <a:fld id="{67311DF9-2129-4ED4-B19B-718BB68EE20B}" type="slidenum">
              <a:rPr lang="en-US" smtClean="0"/>
              <a:t>40</a:t>
            </a:fld>
            <a:endParaRPr lang="en-US"/>
          </a:p>
        </p:txBody>
      </p:sp>
    </p:spTree>
    <p:extLst>
      <p:ext uri="{BB962C8B-B14F-4D97-AF65-F5344CB8AC3E}">
        <p14:creationId xmlns:p14="http://schemas.microsoft.com/office/powerpoint/2010/main" val="2184150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Qulina - Learning Objectives: by the end of this training, you should: </a:t>
            </a:r>
          </a:p>
          <a:p>
            <a:endParaRPr lang="en-US"/>
          </a:p>
          <a:p>
            <a:r>
              <a:rPr lang="en-US"/>
              <a:t>A video is next</a:t>
            </a:r>
          </a:p>
        </p:txBody>
      </p:sp>
      <p:sp>
        <p:nvSpPr>
          <p:cNvPr id="4" name="Slide Number Placeholder 3"/>
          <p:cNvSpPr>
            <a:spLocks noGrp="1"/>
          </p:cNvSpPr>
          <p:nvPr>
            <p:ph type="sldNum" sz="quarter" idx="5"/>
          </p:nvPr>
        </p:nvSpPr>
        <p:spPr/>
        <p:txBody>
          <a:bodyPr/>
          <a:lstStyle/>
          <a:p>
            <a:fld id="{67311DF9-2129-4ED4-B19B-718BB68EE20B}" type="slidenum">
              <a:rPr lang="en-US" smtClean="0"/>
              <a:t>4</a:t>
            </a:fld>
            <a:endParaRPr lang="en-US"/>
          </a:p>
        </p:txBody>
      </p:sp>
    </p:spTree>
    <p:extLst>
      <p:ext uri="{BB962C8B-B14F-4D97-AF65-F5344CB8AC3E}">
        <p14:creationId xmlns:p14="http://schemas.microsoft.com/office/powerpoint/2010/main" val="14851415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t>Joyce - The FIES  global reference scale is based on results from the application of the FIES survey model in countries covered by the Gallup World Poll in 2014, 2015, and 2016, Food insecurity rates from different countries can be made comparable by calibrating them against global reference. </a:t>
            </a:r>
          </a:p>
          <a:p>
            <a:r>
              <a:rPr lang="en-US" sz="1400"/>
              <a:t>Responses to the questions must always be analyzed together as a scale, not as separate items.</a:t>
            </a:r>
          </a:p>
        </p:txBody>
      </p:sp>
      <p:sp>
        <p:nvSpPr>
          <p:cNvPr id="4" name="Slide Number Placeholder 3"/>
          <p:cNvSpPr>
            <a:spLocks noGrp="1"/>
          </p:cNvSpPr>
          <p:nvPr>
            <p:ph type="sldNum" sz="quarter" idx="5"/>
          </p:nvPr>
        </p:nvSpPr>
        <p:spPr/>
        <p:txBody>
          <a:bodyPr/>
          <a:lstStyle/>
          <a:p>
            <a:fld id="{67311DF9-2129-4ED4-B19B-718BB68EE20B}" type="slidenum">
              <a:rPr lang="en-US" smtClean="0"/>
              <a:t>41</a:t>
            </a:fld>
            <a:endParaRPr lang="en-US"/>
          </a:p>
        </p:txBody>
      </p:sp>
    </p:spTree>
    <p:extLst>
      <p:ext uri="{BB962C8B-B14F-4D97-AF65-F5344CB8AC3E}">
        <p14:creationId xmlns:p14="http://schemas.microsoft.com/office/powerpoint/2010/main" val="23867381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Qulina -  Read slide first.</a:t>
            </a:r>
          </a:p>
          <a:p>
            <a:r>
              <a:rPr lang="en-US"/>
              <a:t>These programs are not all related and not all associated with DSHS.</a:t>
            </a:r>
          </a:p>
        </p:txBody>
      </p:sp>
      <p:sp>
        <p:nvSpPr>
          <p:cNvPr id="4" name="Slide Number Placeholder 3"/>
          <p:cNvSpPr>
            <a:spLocks noGrp="1"/>
          </p:cNvSpPr>
          <p:nvPr>
            <p:ph type="sldNum" sz="quarter" idx="5"/>
          </p:nvPr>
        </p:nvSpPr>
        <p:spPr/>
        <p:txBody>
          <a:bodyPr/>
          <a:lstStyle/>
          <a:p>
            <a:fld id="{67311DF9-2129-4ED4-B19B-718BB68EE20B}" type="slidenum">
              <a:rPr lang="en-US" smtClean="0"/>
              <a:t>42</a:t>
            </a:fld>
            <a:endParaRPr lang="en-US"/>
          </a:p>
        </p:txBody>
      </p:sp>
    </p:spTree>
    <p:extLst>
      <p:ext uri="{BB962C8B-B14F-4D97-AF65-F5344CB8AC3E}">
        <p14:creationId xmlns:p14="http://schemas.microsoft.com/office/powerpoint/2010/main" val="23217212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Joyce – these are the work cited links that we retrieved our information from, along with King County and SKC food coalition.</a:t>
            </a:r>
          </a:p>
          <a:p>
            <a:r>
              <a:rPr lang="en-US"/>
              <a:t>At this time, I am going ask that everyone please fill out your feedback forms and leave them on the table. </a:t>
            </a:r>
          </a:p>
        </p:txBody>
      </p:sp>
      <p:sp>
        <p:nvSpPr>
          <p:cNvPr id="4" name="Slide Number Placeholder 3"/>
          <p:cNvSpPr>
            <a:spLocks noGrp="1"/>
          </p:cNvSpPr>
          <p:nvPr>
            <p:ph type="sldNum" sz="quarter" idx="5"/>
          </p:nvPr>
        </p:nvSpPr>
        <p:spPr/>
        <p:txBody>
          <a:bodyPr/>
          <a:lstStyle/>
          <a:p>
            <a:fld id="{67311DF9-2129-4ED4-B19B-718BB68EE20B}" type="slidenum">
              <a:rPr lang="en-US" smtClean="0"/>
              <a:t>43</a:t>
            </a:fld>
            <a:endParaRPr lang="en-US"/>
          </a:p>
        </p:txBody>
      </p:sp>
    </p:spTree>
    <p:extLst>
      <p:ext uri="{BB962C8B-B14F-4D97-AF65-F5344CB8AC3E}">
        <p14:creationId xmlns:p14="http://schemas.microsoft.com/office/powerpoint/2010/main" val="5696298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Joyce - </a:t>
            </a:r>
          </a:p>
        </p:txBody>
      </p:sp>
      <p:sp>
        <p:nvSpPr>
          <p:cNvPr id="4" name="Slide Number Placeholder 3"/>
          <p:cNvSpPr>
            <a:spLocks noGrp="1"/>
          </p:cNvSpPr>
          <p:nvPr>
            <p:ph type="sldNum" sz="quarter" idx="5"/>
          </p:nvPr>
        </p:nvSpPr>
        <p:spPr/>
        <p:txBody>
          <a:bodyPr/>
          <a:lstStyle/>
          <a:p>
            <a:fld id="{67311DF9-2129-4ED4-B19B-718BB68EE20B}" type="slidenum">
              <a:rPr lang="en-US" smtClean="0"/>
              <a:t>44</a:t>
            </a:fld>
            <a:endParaRPr lang="en-US"/>
          </a:p>
        </p:txBody>
      </p:sp>
    </p:spTree>
    <p:extLst>
      <p:ext uri="{BB962C8B-B14F-4D97-AF65-F5344CB8AC3E}">
        <p14:creationId xmlns:p14="http://schemas.microsoft.com/office/powerpoint/2010/main" val="2776023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we will watch a video </a:t>
            </a:r>
          </a:p>
        </p:txBody>
      </p:sp>
      <p:sp>
        <p:nvSpPr>
          <p:cNvPr id="4" name="Slide Number Placeholder 3"/>
          <p:cNvSpPr>
            <a:spLocks noGrp="1"/>
          </p:cNvSpPr>
          <p:nvPr>
            <p:ph type="sldNum" sz="quarter" idx="5"/>
          </p:nvPr>
        </p:nvSpPr>
        <p:spPr/>
        <p:txBody>
          <a:bodyPr/>
          <a:lstStyle/>
          <a:p>
            <a:fld id="{67311DF9-2129-4ED4-B19B-718BB68EE20B}" type="slidenum">
              <a:rPr lang="en-US" smtClean="0"/>
              <a:t>5</a:t>
            </a:fld>
            <a:endParaRPr lang="en-US"/>
          </a:p>
        </p:txBody>
      </p:sp>
    </p:spTree>
    <p:extLst>
      <p:ext uri="{BB962C8B-B14F-4D97-AF65-F5344CB8AC3E}">
        <p14:creationId xmlns:p14="http://schemas.microsoft.com/office/powerpoint/2010/main" val="647124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Qulina – video is next</a:t>
            </a:r>
          </a:p>
        </p:txBody>
      </p:sp>
      <p:sp>
        <p:nvSpPr>
          <p:cNvPr id="4" name="Slide Number Placeholder 3"/>
          <p:cNvSpPr>
            <a:spLocks noGrp="1"/>
          </p:cNvSpPr>
          <p:nvPr>
            <p:ph type="sldNum" sz="quarter" idx="5"/>
          </p:nvPr>
        </p:nvSpPr>
        <p:spPr/>
        <p:txBody>
          <a:bodyPr/>
          <a:lstStyle/>
          <a:p>
            <a:fld id="{67311DF9-2129-4ED4-B19B-718BB68EE20B}" type="slidenum">
              <a:rPr lang="en-US" smtClean="0"/>
              <a:t>6</a:t>
            </a:fld>
            <a:endParaRPr lang="en-US"/>
          </a:p>
        </p:txBody>
      </p:sp>
    </p:spTree>
    <p:extLst>
      <p:ext uri="{BB962C8B-B14F-4D97-AF65-F5344CB8AC3E}">
        <p14:creationId xmlns:p14="http://schemas.microsoft.com/office/powerpoint/2010/main" val="1370531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we will watch another video</a:t>
            </a:r>
          </a:p>
        </p:txBody>
      </p:sp>
      <p:sp>
        <p:nvSpPr>
          <p:cNvPr id="4" name="Slide Number Placeholder 3"/>
          <p:cNvSpPr>
            <a:spLocks noGrp="1"/>
          </p:cNvSpPr>
          <p:nvPr>
            <p:ph type="sldNum" sz="quarter" idx="5"/>
          </p:nvPr>
        </p:nvSpPr>
        <p:spPr/>
        <p:txBody>
          <a:bodyPr/>
          <a:lstStyle/>
          <a:p>
            <a:fld id="{67311DF9-2129-4ED4-B19B-718BB68EE20B}" type="slidenum">
              <a:rPr lang="en-US" smtClean="0"/>
              <a:t>7</a:t>
            </a:fld>
            <a:endParaRPr lang="en-US"/>
          </a:p>
        </p:txBody>
      </p:sp>
    </p:spTree>
    <p:extLst>
      <p:ext uri="{BB962C8B-B14F-4D97-AF65-F5344CB8AC3E}">
        <p14:creationId xmlns:p14="http://schemas.microsoft.com/office/powerpoint/2010/main" val="1238313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Qulina – this slides names the levels of access </a:t>
            </a:r>
          </a:p>
        </p:txBody>
      </p:sp>
      <p:sp>
        <p:nvSpPr>
          <p:cNvPr id="4" name="Slide Number Placeholder 3"/>
          <p:cNvSpPr>
            <a:spLocks noGrp="1"/>
          </p:cNvSpPr>
          <p:nvPr>
            <p:ph type="sldNum" sz="quarter" idx="5"/>
          </p:nvPr>
        </p:nvSpPr>
        <p:spPr/>
        <p:txBody>
          <a:bodyPr/>
          <a:lstStyle/>
          <a:p>
            <a:fld id="{67311DF9-2129-4ED4-B19B-718BB68EE20B}" type="slidenum">
              <a:rPr lang="en-US" smtClean="0"/>
              <a:t>8</a:t>
            </a:fld>
            <a:endParaRPr lang="en-US"/>
          </a:p>
        </p:txBody>
      </p:sp>
    </p:spTree>
    <p:extLst>
      <p:ext uri="{BB962C8B-B14F-4D97-AF65-F5344CB8AC3E}">
        <p14:creationId xmlns:p14="http://schemas.microsoft.com/office/powerpoint/2010/main" val="2434433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Qulina - AHA – American Heart Association</a:t>
            </a:r>
          </a:p>
        </p:txBody>
      </p:sp>
      <p:sp>
        <p:nvSpPr>
          <p:cNvPr id="4" name="Slide Number Placeholder 3"/>
          <p:cNvSpPr>
            <a:spLocks noGrp="1"/>
          </p:cNvSpPr>
          <p:nvPr>
            <p:ph type="sldNum" sz="quarter" idx="5"/>
          </p:nvPr>
        </p:nvSpPr>
        <p:spPr/>
        <p:txBody>
          <a:bodyPr/>
          <a:lstStyle/>
          <a:p>
            <a:fld id="{67311DF9-2129-4ED4-B19B-718BB68EE20B}" type="slidenum">
              <a:rPr lang="en-US" smtClean="0"/>
              <a:t>9</a:t>
            </a:fld>
            <a:endParaRPr lang="en-US"/>
          </a:p>
        </p:txBody>
      </p:sp>
    </p:spTree>
    <p:extLst>
      <p:ext uri="{BB962C8B-B14F-4D97-AF65-F5344CB8AC3E}">
        <p14:creationId xmlns:p14="http://schemas.microsoft.com/office/powerpoint/2010/main" val="2313362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3642A-244C-C175-E232-75DD95ADCD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7E1057-F0E5-454B-D50F-26E889CA37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0E7092-E45A-C917-930F-008D055B5A6A}"/>
              </a:ext>
            </a:extLst>
          </p:cNvPr>
          <p:cNvSpPr>
            <a:spLocks noGrp="1"/>
          </p:cNvSpPr>
          <p:nvPr>
            <p:ph type="dt" sz="half" idx="10"/>
          </p:nvPr>
        </p:nvSpPr>
        <p:spPr/>
        <p:txBody>
          <a:bodyPr/>
          <a:lstStyle/>
          <a:p>
            <a:fld id="{56C5B185-3640-4830-A57F-05DFEB619E1E}" type="datetimeFigureOut">
              <a:rPr lang="en-US" smtClean="0"/>
              <a:t>2/29/2024</a:t>
            </a:fld>
            <a:endParaRPr lang="en-US"/>
          </a:p>
        </p:txBody>
      </p:sp>
      <p:sp>
        <p:nvSpPr>
          <p:cNvPr id="5" name="Footer Placeholder 4">
            <a:extLst>
              <a:ext uri="{FF2B5EF4-FFF2-40B4-BE49-F238E27FC236}">
                <a16:creationId xmlns:a16="http://schemas.microsoft.com/office/drawing/2014/main" id="{FA13A3D4-7C3A-03A3-A056-4C3F49296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194AC5-7964-A929-88E8-52368E2E5916}"/>
              </a:ext>
            </a:extLst>
          </p:cNvPr>
          <p:cNvSpPr>
            <a:spLocks noGrp="1"/>
          </p:cNvSpPr>
          <p:nvPr>
            <p:ph type="sldNum" sz="quarter" idx="12"/>
          </p:nvPr>
        </p:nvSpPr>
        <p:spPr/>
        <p:txBody>
          <a:bodyPr/>
          <a:lstStyle/>
          <a:p>
            <a:fld id="{5CBBE1D9-575B-484F-8EC4-0E2666468346}" type="slidenum">
              <a:rPr lang="en-US" smtClean="0"/>
              <a:t>‹#›</a:t>
            </a:fld>
            <a:endParaRPr lang="en-US"/>
          </a:p>
        </p:txBody>
      </p:sp>
    </p:spTree>
    <p:extLst>
      <p:ext uri="{BB962C8B-B14F-4D97-AF65-F5344CB8AC3E}">
        <p14:creationId xmlns:p14="http://schemas.microsoft.com/office/powerpoint/2010/main" val="1778092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EA27A-C169-8217-B4DD-D4792AF187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B61A71-3E22-4C48-E817-382F31ED05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D79AE-A2E9-287E-238D-1BDDF14AA88B}"/>
              </a:ext>
            </a:extLst>
          </p:cNvPr>
          <p:cNvSpPr>
            <a:spLocks noGrp="1"/>
          </p:cNvSpPr>
          <p:nvPr>
            <p:ph type="dt" sz="half" idx="10"/>
          </p:nvPr>
        </p:nvSpPr>
        <p:spPr/>
        <p:txBody>
          <a:bodyPr/>
          <a:lstStyle/>
          <a:p>
            <a:fld id="{56C5B185-3640-4830-A57F-05DFEB619E1E}" type="datetimeFigureOut">
              <a:rPr lang="en-US" smtClean="0"/>
              <a:t>2/29/2024</a:t>
            </a:fld>
            <a:endParaRPr lang="en-US"/>
          </a:p>
        </p:txBody>
      </p:sp>
      <p:sp>
        <p:nvSpPr>
          <p:cNvPr id="5" name="Footer Placeholder 4">
            <a:extLst>
              <a:ext uri="{FF2B5EF4-FFF2-40B4-BE49-F238E27FC236}">
                <a16:creationId xmlns:a16="http://schemas.microsoft.com/office/drawing/2014/main" id="{37EC99E0-92B3-AA6E-E407-9B0DE0C6FE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B8DC9-AAAB-4E37-5D10-B6A4648B9141}"/>
              </a:ext>
            </a:extLst>
          </p:cNvPr>
          <p:cNvSpPr>
            <a:spLocks noGrp="1"/>
          </p:cNvSpPr>
          <p:nvPr>
            <p:ph type="sldNum" sz="quarter" idx="12"/>
          </p:nvPr>
        </p:nvSpPr>
        <p:spPr/>
        <p:txBody>
          <a:bodyPr/>
          <a:lstStyle/>
          <a:p>
            <a:fld id="{5CBBE1D9-575B-484F-8EC4-0E2666468346}" type="slidenum">
              <a:rPr lang="en-US" smtClean="0"/>
              <a:t>‹#›</a:t>
            </a:fld>
            <a:endParaRPr lang="en-US"/>
          </a:p>
        </p:txBody>
      </p:sp>
    </p:spTree>
    <p:extLst>
      <p:ext uri="{BB962C8B-B14F-4D97-AF65-F5344CB8AC3E}">
        <p14:creationId xmlns:p14="http://schemas.microsoft.com/office/powerpoint/2010/main" val="3753124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3837D2-4FBF-E5AB-545E-27B7BFF574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C61400-B1AC-FE4B-9B9A-EEE3465249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B8E560-570E-3AF3-1B39-57AB84E7734A}"/>
              </a:ext>
            </a:extLst>
          </p:cNvPr>
          <p:cNvSpPr>
            <a:spLocks noGrp="1"/>
          </p:cNvSpPr>
          <p:nvPr>
            <p:ph type="dt" sz="half" idx="10"/>
          </p:nvPr>
        </p:nvSpPr>
        <p:spPr/>
        <p:txBody>
          <a:bodyPr/>
          <a:lstStyle/>
          <a:p>
            <a:fld id="{56C5B185-3640-4830-A57F-05DFEB619E1E}" type="datetimeFigureOut">
              <a:rPr lang="en-US" smtClean="0"/>
              <a:t>2/29/2024</a:t>
            </a:fld>
            <a:endParaRPr lang="en-US"/>
          </a:p>
        </p:txBody>
      </p:sp>
      <p:sp>
        <p:nvSpPr>
          <p:cNvPr id="5" name="Footer Placeholder 4">
            <a:extLst>
              <a:ext uri="{FF2B5EF4-FFF2-40B4-BE49-F238E27FC236}">
                <a16:creationId xmlns:a16="http://schemas.microsoft.com/office/drawing/2014/main" id="{12F01765-BD45-3D6A-82BD-467E4A8FB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CDDD3A-A924-1A4C-5649-5D9C4F00F077}"/>
              </a:ext>
            </a:extLst>
          </p:cNvPr>
          <p:cNvSpPr>
            <a:spLocks noGrp="1"/>
          </p:cNvSpPr>
          <p:nvPr>
            <p:ph type="sldNum" sz="quarter" idx="12"/>
          </p:nvPr>
        </p:nvSpPr>
        <p:spPr/>
        <p:txBody>
          <a:bodyPr/>
          <a:lstStyle/>
          <a:p>
            <a:fld id="{5CBBE1D9-575B-484F-8EC4-0E2666468346}" type="slidenum">
              <a:rPr lang="en-US" smtClean="0"/>
              <a:t>‹#›</a:t>
            </a:fld>
            <a:endParaRPr lang="en-US"/>
          </a:p>
        </p:txBody>
      </p:sp>
    </p:spTree>
    <p:extLst>
      <p:ext uri="{BB962C8B-B14F-4D97-AF65-F5344CB8AC3E}">
        <p14:creationId xmlns:p14="http://schemas.microsoft.com/office/powerpoint/2010/main" val="1808242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FE583-8A3A-31DF-F306-D51CE709E7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B170FE-CE2D-AF24-9590-ED9E9CF4DD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944CF1-9AB4-4D03-7DBB-4264CF150861}"/>
              </a:ext>
            </a:extLst>
          </p:cNvPr>
          <p:cNvSpPr>
            <a:spLocks noGrp="1"/>
          </p:cNvSpPr>
          <p:nvPr>
            <p:ph type="dt" sz="half" idx="10"/>
          </p:nvPr>
        </p:nvSpPr>
        <p:spPr/>
        <p:txBody>
          <a:bodyPr/>
          <a:lstStyle/>
          <a:p>
            <a:fld id="{56C5B185-3640-4830-A57F-05DFEB619E1E}" type="datetimeFigureOut">
              <a:rPr lang="en-US" smtClean="0"/>
              <a:t>2/29/2024</a:t>
            </a:fld>
            <a:endParaRPr lang="en-US"/>
          </a:p>
        </p:txBody>
      </p:sp>
      <p:sp>
        <p:nvSpPr>
          <p:cNvPr id="5" name="Footer Placeholder 4">
            <a:extLst>
              <a:ext uri="{FF2B5EF4-FFF2-40B4-BE49-F238E27FC236}">
                <a16:creationId xmlns:a16="http://schemas.microsoft.com/office/drawing/2014/main" id="{79E86AF2-1744-BF5E-B2D7-1E91098824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D0B684-A5B1-AE9D-478D-5591719793A7}"/>
              </a:ext>
            </a:extLst>
          </p:cNvPr>
          <p:cNvSpPr>
            <a:spLocks noGrp="1"/>
          </p:cNvSpPr>
          <p:nvPr>
            <p:ph type="sldNum" sz="quarter" idx="12"/>
          </p:nvPr>
        </p:nvSpPr>
        <p:spPr/>
        <p:txBody>
          <a:bodyPr/>
          <a:lstStyle/>
          <a:p>
            <a:fld id="{5CBBE1D9-575B-484F-8EC4-0E2666468346}" type="slidenum">
              <a:rPr lang="en-US" smtClean="0"/>
              <a:t>‹#›</a:t>
            </a:fld>
            <a:endParaRPr lang="en-US"/>
          </a:p>
        </p:txBody>
      </p:sp>
    </p:spTree>
    <p:extLst>
      <p:ext uri="{BB962C8B-B14F-4D97-AF65-F5344CB8AC3E}">
        <p14:creationId xmlns:p14="http://schemas.microsoft.com/office/powerpoint/2010/main" val="2201755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A9DE2-78A8-09D6-32ED-7CAED4F0DC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100BAA-8E1D-094C-6964-72FE00FB4D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94FF1C-AF0C-FD76-1DAF-E434E56ABC80}"/>
              </a:ext>
            </a:extLst>
          </p:cNvPr>
          <p:cNvSpPr>
            <a:spLocks noGrp="1"/>
          </p:cNvSpPr>
          <p:nvPr>
            <p:ph type="dt" sz="half" idx="10"/>
          </p:nvPr>
        </p:nvSpPr>
        <p:spPr/>
        <p:txBody>
          <a:bodyPr/>
          <a:lstStyle/>
          <a:p>
            <a:fld id="{56C5B185-3640-4830-A57F-05DFEB619E1E}" type="datetimeFigureOut">
              <a:rPr lang="en-US" smtClean="0"/>
              <a:t>2/29/2024</a:t>
            </a:fld>
            <a:endParaRPr lang="en-US"/>
          </a:p>
        </p:txBody>
      </p:sp>
      <p:sp>
        <p:nvSpPr>
          <p:cNvPr id="5" name="Footer Placeholder 4">
            <a:extLst>
              <a:ext uri="{FF2B5EF4-FFF2-40B4-BE49-F238E27FC236}">
                <a16:creationId xmlns:a16="http://schemas.microsoft.com/office/drawing/2014/main" id="{65248CCB-4D94-03F4-02A5-2C6DA0203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AE53E3-44B8-7317-356F-CDE0D1773605}"/>
              </a:ext>
            </a:extLst>
          </p:cNvPr>
          <p:cNvSpPr>
            <a:spLocks noGrp="1"/>
          </p:cNvSpPr>
          <p:nvPr>
            <p:ph type="sldNum" sz="quarter" idx="12"/>
          </p:nvPr>
        </p:nvSpPr>
        <p:spPr/>
        <p:txBody>
          <a:bodyPr/>
          <a:lstStyle/>
          <a:p>
            <a:fld id="{5CBBE1D9-575B-484F-8EC4-0E2666468346}" type="slidenum">
              <a:rPr lang="en-US" smtClean="0"/>
              <a:t>‹#›</a:t>
            </a:fld>
            <a:endParaRPr lang="en-US"/>
          </a:p>
        </p:txBody>
      </p:sp>
    </p:spTree>
    <p:extLst>
      <p:ext uri="{BB962C8B-B14F-4D97-AF65-F5344CB8AC3E}">
        <p14:creationId xmlns:p14="http://schemas.microsoft.com/office/powerpoint/2010/main" val="1584207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40D02-EE1A-5CB4-177E-9174042A10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C4555C-50B3-B0B7-3562-B120E9C33C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6CDABE-FD52-DF09-A145-3C776B8F75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0D7AC7-7545-C8FE-CABB-B03B759118E5}"/>
              </a:ext>
            </a:extLst>
          </p:cNvPr>
          <p:cNvSpPr>
            <a:spLocks noGrp="1"/>
          </p:cNvSpPr>
          <p:nvPr>
            <p:ph type="dt" sz="half" idx="10"/>
          </p:nvPr>
        </p:nvSpPr>
        <p:spPr/>
        <p:txBody>
          <a:bodyPr/>
          <a:lstStyle/>
          <a:p>
            <a:fld id="{56C5B185-3640-4830-A57F-05DFEB619E1E}" type="datetimeFigureOut">
              <a:rPr lang="en-US" smtClean="0"/>
              <a:t>2/29/2024</a:t>
            </a:fld>
            <a:endParaRPr lang="en-US"/>
          </a:p>
        </p:txBody>
      </p:sp>
      <p:sp>
        <p:nvSpPr>
          <p:cNvPr id="6" name="Footer Placeholder 5">
            <a:extLst>
              <a:ext uri="{FF2B5EF4-FFF2-40B4-BE49-F238E27FC236}">
                <a16:creationId xmlns:a16="http://schemas.microsoft.com/office/drawing/2014/main" id="{9238BC9B-8460-C302-8AA8-A864BBCC9D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B7904A-69CF-BBED-AF02-F8CF5259A476}"/>
              </a:ext>
            </a:extLst>
          </p:cNvPr>
          <p:cNvSpPr>
            <a:spLocks noGrp="1"/>
          </p:cNvSpPr>
          <p:nvPr>
            <p:ph type="sldNum" sz="quarter" idx="12"/>
          </p:nvPr>
        </p:nvSpPr>
        <p:spPr/>
        <p:txBody>
          <a:bodyPr/>
          <a:lstStyle/>
          <a:p>
            <a:fld id="{5CBBE1D9-575B-484F-8EC4-0E2666468346}" type="slidenum">
              <a:rPr lang="en-US" smtClean="0"/>
              <a:t>‹#›</a:t>
            </a:fld>
            <a:endParaRPr lang="en-US"/>
          </a:p>
        </p:txBody>
      </p:sp>
    </p:spTree>
    <p:extLst>
      <p:ext uri="{BB962C8B-B14F-4D97-AF65-F5344CB8AC3E}">
        <p14:creationId xmlns:p14="http://schemas.microsoft.com/office/powerpoint/2010/main" val="1780452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B4D36-C236-0A76-DF43-80866BD32C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E55A51-62A8-520C-4502-7C2147CFA6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914DAD-E9D9-2B6C-3F7E-5060C67532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57911C-7884-6092-D753-E8845AF72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493153-170E-447B-59B5-F6B1429BDE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847414-CCC8-99C9-6B04-FBDBCC68DB3C}"/>
              </a:ext>
            </a:extLst>
          </p:cNvPr>
          <p:cNvSpPr>
            <a:spLocks noGrp="1"/>
          </p:cNvSpPr>
          <p:nvPr>
            <p:ph type="dt" sz="half" idx="10"/>
          </p:nvPr>
        </p:nvSpPr>
        <p:spPr/>
        <p:txBody>
          <a:bodyPr/>
          <a:lstStyle/>
          <a:p>
            <a:fld id="{56C5B185-3640-4830-A57F-05DFEB619E1E}" type="datetimeFigureOut">
              <a:rPr lang="en-US" smtClean="0"/>
              <a:t>2/29/2024</a:t>
            </a:fld>
            <a:endParaRPr lang="en-US"/>
          </a:p>
        </p:txBody>
      </p:sp>
      <p:sp>
        <p:nvSpPr>
          <p:cNvPr id="8" name="Footer Placeholder 7">
            <a:extLst>
              <a:ext uri="{FF2B5EF4-FFF2-40B4-BE49-F238E27FC236}">
                <a16:creationId xmlns:a16="http://schemas.microsoft.com/office/drawing/2014/main" id="{B038209C-09AE-FF5B-653A-A295A08247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37382F-5E89-CF7F-A0CD-6636844890B0}"/>
              </a:ext>
            </a:extLst>
          </p:cNvPr>
          <p:cNvSpPr>
            <a:spLocks noGrp="1"/>
          </p:cNvSpPr>
          <p:nvPr>
            <p:ph type="sldNum" sz="quarter" idx="12"/>
          </p:nvPr>
        </p:nvSpPr>
        <p:spPr/>
        <p:txBody>
          <a:bodyPr/>
          <a:lstStyle/>
          <a:p>
            <a:fld id="{5CBBE1D9-575B-484F-8EC4-0E2666468346}" type="slidenum">
              <a:rPr lang="en-US" smtClean="0"/>
              <a:t>‹#›</a:t>
            </a:fld>
            <a:endParaRPr lang="en-US"/>
          </a:p>
        </p:txBody>
      </p:sp>
    </p:spTree>
    <p:extLst>
      <p:ext uri="{BB962C8B-B14F-4D97-AF65-F5344CB8AC3E}">
        <p14:creationId xmlns:p14="http://schemas.microsoft.com/office/powerpoint/2010/main" val="1800349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49353-930D-C65B-D8A1-2EF7013FC5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EDEF6A-D020-935F-3BC8-9B02EA3A7CBB}"/>
              </a:ext>
            </a:extLst>
          </p:cNvPr>
          <p:cNvSpPr>
            <a:spLocks noGrp="1"/>
          </p:cNvSpPr>
          <p:nvPr>
            <p:ph type="dt" sz="half" idx="10"/>
          </p:nvPr>
        </p:nvSpPr>
        <p:spPr/>
        <p:txBody>
          <a:bodyPr/>
          <a:lstStyle/>
          <a:p>
            <a:fld id="{56C5B185-3640-4830-A57F-05DFEB619E1E}" type="datetimeFigureOut">
              <a:rPr lang="en-US" smtClean="0"/>
              <a:t>2/29/2024</a:t>
            </a:fld>
            <a:endParaRPr lang="en-US"/>
          </a:p>
        </p:txBody>
      </p:sp>
      <p:sp>
        <p:nvSpPr>
          <p:cNvPr id="4" name="Footer Placeholder 3">
            <a:extLst>
              <a:ext uri="{FF2B5EF4-FFF2-40B4-BE49-F238E27FC236}">
                <a16:creationId xmlns:a16="http://schemas.microsoft.com/office/drawing/2014/main" id="{D46C0317-8FBF-A793-6C38-48939BF913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2ECDC7-9050-5735-9DAA-F75541BD7482}"/>
              </a:ext>
            </a:extLst>
          </p:cNvPr>
          <p:cNvSpPr>
            <a:spLocks noGrp="1"/>
          </p:cNvSpPr>
          <p:nvPr>
            <p:ph type="sldNum" sz="quarter" idx="12"/>
          </p:nvPr>
        </p:nvSpPr>
        <p:spPr/>
        <p:txBody>
          <a:bodyPr/>
          <a:lstStyle/>
          <a:p>
            <a:fld id="{5CBBE1D9-575B-484F-8EC4-0E2666468346}" type="slidenum">
              <a:rPr lang="en-US" smtClean="0"/>
              <a:t>‹#›</a:t>
            </a:fld>
            <a:endParaRPr lang="en-US"/>
          </a:p>
        </p:txBody>
      </p:sp>
    </p:spTree>
    <p:extLst>
      <p:ext uri="{BB962C8B-B14F-4D97-AF65-F5344CB8AC3E}">
        <p14:creationId xmlns:p14="http://schemas.microsoft.com/office/powerpoint/2010/main" val="1870058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F7A37F-BD90-2BF5-6458-65A1DEF63AB4}"/>
              </a:ext>
            </a:extLst>
          </p:cNvPr>
          <p:cNvSpPr>
            <a:spLocks noGrp="1"/>
          </p:cNvSpPr>
          <p:nvPr>
            <p:ph type="dt" sz="half" idx="10"/>
          </p:nvPr>
        </p:nvSpPr>
        <p:spPr/>
        <p:txBody>
          <a:bodyPr/>
          <a:lstStyle/>
          <a:p>
            <a:fld id="{56C5B185-3640-4830-A57F-05DFEB619E1E}" type="datetimeFigureOut">
              <a:rPr lang="en-US" smtClean="0"/>
              <a:t>2/29/2024</a:t>
            </a:fld>
            <a:endParaRPr lang="en-US"/>
          </a:p>
        </p:txBody>
      </p:sp>
      <p:sp>
        <p:nvSpPr>
          <p:cNvPr id="3" name="Footer Placeholder 2">
            <a:extLst>
              <a:ext uri="{FF2B5EF4-FFF2-40B4-BE49-F238E27FC236}">
                <a16:creationId xmlns:a16="http://schemas.microsoft.com/office/drawing/2014/main" id="{0891B34A-3489-AC95-0589-6A4F4B7605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0D4F53-A70E-80A5-D69D-3249CE20F450}"/>
              </a:ext>
            </a:extLst>
          </p:cNvPr>
          <p:cNvSpPr>
            <a:spLocks noGrp="1"/>
          </p:cNvSpPr>
          <p:nvPr>
            <p:ph type="sldNum" sz="quarter" idx="12"/>
          </p:nvPr>
        </p:nvSpPr>
        <p:spPr/>
        <p:txBody>
          <a:bodyPr/>
          <a:lstStyle/>
          <a:p>
            <a:fld id="{5CBBE1D9-575B-484F-8EC4-0E2666468346}" type="slidenum">
              <a:rPr lang="en-US" smtClean="0"/>
              <a:t>‹#›</a:t>
            </a:fld>
            <a:endParaRPr lang="en-US"/>
          </a:p>
        </p:txBody>
      </p:sp>
    </p:spTree>
    <p:extLst>
      <p:ext uri="{BB962C8B-B14F-4D97-AF65-F5344CB8AC3E}">
        <p14:creationId xmlns:p14="http://schemas.microsoft.com/office/powerpoint/2010/main" val="240810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0A72C-27CA-89B9-5D63-694D353E53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1B4469-1CEE-B365-0097-5230696BCE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FD8B39-40D9-11C3-CB75-37327DCA83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F01527-00C1-2B6E-4029-BC04B1C29FEB}"/>
              </a:ext>
            </a:extLst>
          </p:cNvPr>
          <p:cNvSpPr>
            <a:spLocks noGrp="1"/>
          </p:cNvSpPr>
          <p:nvPr>
            <p:ph type="dt" sz="half" idx="10"/>
          </p:nvPr>
        </p:nvSpPr>
        <p:spPr/>
        <p:txBody>
          <a:bodyPr/>
          <a:lstStyle/>
          <a:p>
            <a:fld id="{56C5B185-3640-4830-A57F-05DFEB619E1E}" type="datetimeFigureOut">
              <a:rPr lang="en-US" smtClean="0"/>
              <a:t>2/29/2024</a:t>
            </a:fld>
            <a:endParaRPr lang="en-US"/>
          </a:p>
        </p:txBody>
      </p:sp>
      <p:sp>
        <p:nvSpPr>
          <p:cNvPr id="6" name="Footer Placeholder 5">
            <a:extLst>
              <a:ext uri="{FF2B5EF4-FFF2-40B4-BE49-F238E27FC236}">
                <a16:creationId xmlns:a16="http://schemas.microsoft.com/office/drawing/2014/main" id="{1E032331-7E67-2FC4-4F26-5F059BD50C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837538-F9EC-3E84-6361-C2F8A97DA9A6}"/>
              </a:ext>
            </a:extLst>
          </p:cNvPr>
          <p:cNvSpPr>
            <a:spLocks noGrp="1"/>
          </p:cNvSpPr>
          <p:nvPr>
            <p:ph type="sldNum" sz="quarter" idx="12"/>
          </p:nvPr>
        </p:nvSpPr>
        <p:spPr/>
        <p:txBody>
          <a:bodyPr/>
          <a:lstStyle/>
          <a:p>
            <a:fld id="{5CBBE1D9-575B-484F-8EC4-0E2666468346}" type="slidenum">
              <a:rPr lang="en-US" smtClean="0"/>
              <a:t>‹#›</a:t>
            </a:fld>
            <a:endParaRPr lang="en-US"/>
          </a:p>
        </p:txBody>
      </p:sp>
    </p:spTree>
    <p:extLst>
      <p:ext uri="{BB962C8B-B14F-4D97-AF65-F5344CB8AC3E}">
        <p14:creationId xmlns:p14="http://schemas.microsoft.com/office/powerpoint/2010/main" val="2035451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301BB-C21D-DF4C-1891-242E1B73A8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12E2D4-4A61-20DB-F592-2AD8E51D94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0B6EAD-6F84-286F-7EF8-9A903822F8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93FF1-1C02-60D6-0AC8-23E79ACBF237}"/>
              </a:ext>
            </a:extLst>
          </p:cNvPr>
          <p:cNvSpPr>
            <a:spLocks noGrp="1"/>
          </p:cNvSpPr>
          <p:nvPr>
            <p:ph type="dt" sz="half" idx="10"/>
          </p:nvPr>
        </p:nvSpPr>
        <p:spPr/>
        <p:txBody>
          <a:bodyPr/>
          <a:lstStyle/>
          <a:p>
            <a:fld id="{56C5B185-3640-4830-A57F-05DFEB619E1E}" type="datetimeFigureOut">
              <a:rPr lang="en-US" smtClean="0"/>
              <a:t>2/29/2024</a:t>
            </a:fld>
            <a:endParaRPr lang="en-US"/>
          </a:p>
        </p:txBody>
      </p:sp>
      <p:sp>
        <p:nvSpPr>
          <p:cNvPr id="6" name="Footer Placeholder 5">
            <a:extLst>
              <a:ext uri="{FF2B5EF4-FFF2-40B4-BE49-F238E27FC236}">
                <a16:creationId xmlns:a16="http://schemas.microsoft.com/office/drawing/2014/main" id="{20B09681-11AD-DC52-9F56-50E983100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6961A6-1AF1-82EF-4871-A7271567629E}"/>
              </a:ext>
            </a:extLst>
          </p:cNvPr>
          <p:cNvSpPr>
            <a:spLocks noGrp="1"/>
          </p:cNvSpPr>
          <p:nvPr>
            <p:ph type="sldNum" sz="quarter" idx="12"/>
          </p:nvPr>
        </p:nvSpPr>
        <p:spPr/>
        <p:txBody>
          <a:bodyPr/>
          <a:lstStyle/>
          <a:p>
            <a:fld id="{5CBBE1D9-575B-484F-8EC4-0E2666468346}" type="slidenum">
              <a:rPr lang="en-US" smtClean="0"/>
              <a:t>‹#›</a:t>
            </a:fld>
            <a:endParaRPr lang="en-US"/>
          </a:p>
        </p:txBody>
      </p:sp>
    </p:spTree>
    <p:extLst>
      <p:ext uri="{BB962C8B-B14F-4D97-AF65-F5344CB8AC3E}">
        <p14:creationId xmlns:p14="http://schemas.microsoft.com/office/powerpoint/2010/main" val="2352620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8D16CB-90AB-2A02-C2B7-472FE2DE15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0E2793-47A9-96C8-CAA8-9A98121167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B32836-C86F-A0CB-04C9-07F7EBD249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5B185-3640-4830-A57F-05DFEB619E1E}" type="datetimeFigureOut">
              <a:rPr lang="en-US" smtClean="0"/>
              <a:t>2/29/2024</a:t>
            </a:fld>
            <a:endParaRPr lang="en-US"/>
          </a:p>
        </p:txBody>
      </p:sp>
      <p:sp>
        <p:nvSpPr>
          <p:cNvPr id="5" name="Footer Placeholder 4">
            <a:extLst>
              <a:ext uri="{FF2B5EF4-FFF2-40B4-BE49-F238E27FC236}">
                <a16:creationId xmlns:a16="http://schemas.microsoft.com/office/drawing/2014/main" id="{1D0DA2A7-BF33-E493-B79C-3A0B249BEF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B343D1-E032-7B9B-99DC-EBEBB7A5C3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BBE1D9-575B-484F-8EC4-0E2666468346}" type="slidenum">
              <a:rPr lang="en-US" smtClean="0"/>
              <a:t>‹#›</a:t>
            </a:fld>
            <a:endParaRPr lang="en-US"/>
          </a:p>
        </p:txBody>
      </p:sp>
    </p:spTree>
    <p:extLst>
      <p:ext uri="{BB962C8B-B14F-4D97-AF65-F5344CB8AC3E}">
        <p14:creationId xmlns:p14="http://schemas.microsoft.com/office/powerpoint/2010/main" val="139195315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s://pxhere.com/en/photo/1562397"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ers.usda.gov/topics/food-nutrition-assistance/food-security-in-the-u-s/definitions-of-food-security/"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ideo" Target="https://www.youtube.com/embed/JZvfjAaCEMg?feature=oembed" TargetMode="Externa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13" Type="http://schemas.openxmlformats.org/officeDocument/2006/relationships/hyperlink" Target="https://creativecommons.org/licenses/by-sa/3.0/" TargetMode="External"/><Relationship Id="rId18" Type="http://schemas.openxmlformats.org/officeDocument/2006/relationships/image" Target="../media/image14.jpeg"/><Relationship Id="rId3" Type="http://schemas.openxmlformats.org/officeDocument/2006/relationships/image" Target="../media/image8.jpeg"/><Relationship Id="rId7" Type="http://schemas.openxmlformats.org/officeDocument/2006/relationships/hyperlink" Target="https://courses.lumenlearning.com/wmopen-introtosociology/chapter/race-ethnicity-and-discrimination/" TargetMode="External"/><Relationship Id="rId12" Type="http://schemas.openxmlformats.org/officeDocument/2006/relationships/hyperlink" Target="http://skeptics.stackexchange.com/questions/23943/did-ancient-egyptians-look-white/23980" TargetMode="External"/><Relationship Id="rId17" Type="http://schemas.openxmlformats.org/officeDocument/2006/relationships/hyperlink" Target="https://www.flickr.com/photos/68751915@N05/6877045981" TargetMode="External"/><Relationship Id="rId2" Type="http://schemas.openxmlformats.org/officeDocument/2006/relationships/notesSlide" Target="../notesSlides/notesSlide12.xml"/><Relationship Id="rId16"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1.jpeg"/><Relationship Id="rId5" Type="http://schemas.openxmlformats.org/officeDocument/2006/relationships/hyperlink" Target="https://health.gov/healthypeople/priority-areas/social-determinants-health/literature-summaries/food-insecurity" TargetMode="External"/><Relationship Id="rId15" Type="http://schemas.openxmlformats.org/officeDocument/2006/relationships/hyperlink" Target="https://www.stock-free.org/make-money-dollar-usd-page-5.html" TargetMode="External"/><Relationship Id="rId10" Type="http://schemas.openxmlformats.org/officeDocument/2006/relationships/hyperlink" Target="https://pixabay.com/en/handicap-accessible-disability-sign-39397/" TargetMode="External"/><Relationship Id="rId19" Type="http://schemas.openxmlformats.org/officeDocument/2006/relationships/hyperlink" Target="https://pxhere.com/en/photo/1145700" TargetMode="External"/><Relationship Id="rId4" Type="http://schemas.openxmlformats.org/officeDocument/2006/relationships/hyperlink" Target="https://fundamatics.net/author/ajay-phatak/" TargetMode="External"/><Relationship Id="rId9" Type="http://schemas.openxmlformats.org/officeDocument/2006/relationships/image" Target="../media/image10.png"/><Relationship Id="rId14" Type="http://schemas.openxmlformats.org/officeDocument/2006/relationships/image" Target="../media/image12.jpe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hyperlink" Target="https://svgsilh.com/2196f3/image/2062051.html" TargetMode="External"/><Relationship Id="rId12" Type="http://schemas.openxmlformats.org/officeDocument/2006/relationships/hyperlink" Target="https://ianluntecology.com/2014/04/06/urban-biodiversity-human-well-beingrban-well-bein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image" Target="../media/image20.jpeg"/><Relationship Id="rId5" Type="http://schemas.openxmlformats.org/officeDocument/2006/relationships/image" Target="../media/image16.png"/><Relationship Id="rId10" Type="http://schemas.openxmlformats.org/officeDocument/2006/relationships/hyperlink" Target="https://svgsilh.com/image/1831391.html" TargetMode="External"/><Relationship Id="rId4" Type="http://schemas.openxmlformats.org/officeDocument/2006/relationships/hyperlink" Target="https://technofaq.org/posts/2020/04/project-management-seven-deadly-sins-to-avoid/" TargetMode="External"/><Relationship Id="rId9" Type="http://schemas.openxmlformats.org/officeDocument/2006/relationships/image" Target="../media/image19.svg"/><Relationship Id="rId14" Type="http://schemas.openxmlformats.org/officeDocument/2006/relationships/hyperlink" Target="https://pixabay.com/en/cure-medicine-pharmacy-health-care-297557/"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eJSgeyTD_08?feature=oembed" TargetMode="Externa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hyperlink" Target="https://foodbank.msu.edu/snap/what-is-food-insecurity.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publicdomainpictures.net/en/view-image.php?image=222959&amp;picture=welcome-cac-champagne-text-title"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7.jpeg"/><Relationship Id="rId7" Type="http://schemas.openxmlformats.org/officeDocument/2006/relationships/diagramColors" Target="../diagrams/colors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nutr.uw.edu/news/low-income-washington-state-households-still-struggling-with-food-insecurity-as-pandemic-protections-end/"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hyperlink" Target="https://nutr.uw.edu/news/low-income-washington-state-households-still-struggling-with-food-insecurity-as-pandemic-protections-end/"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5.xml"/><Relationship Id="rId1" Type="http://schemas.openxmlformats.org/officeDocument/2006/relationships/video" Target="https://www.youtube.com/embed/crid4Poo2dg?feature=oembed"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pixabay.com/en/healthy-food-fruit-vegetables-dairy-1487647/" TargetMode="Externa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hyperlink" Target="https://fao.org/in-action/voices-of-the-hungry/files/en/"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hyperlink" Target="https://pixabay.com/en/question-mark-punctuation-symbol-606960/"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https://www.youtube.com/embed/_ddcjQf7OY0?feature=oembed"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hyperlink" Target="https://www.ers.usda.gov/topics/food-nutrition-assistance/food-security-in-the-u-s/definitions-of-food-securit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ideo" Target="https://www.youtube.com/embed/SpsXHTiRzvA?feature=oembed" TargetMode="Externa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hyperlink" Target="https://www.ers.usda.gov/topics/food-nutrition-assistance/food-security-in-the-u-s/definitions-of-food-security/"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le of fruit on a plate">
            <a:extLst>
              <a:ext uri="{FF2B5EF4-FFF2-40B4-BE49-F238E27FC236}">
                <a16:creationId xmlns:a16="http://schemas.microsoft.com/office/drawing/2014/main" id="{343D10B8-65AC-106A-F744-A37D073E8F7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091" t="23391"/>
          <a:stretch/>
        </p:blipFill>
        <p:spPr>
          <a:xfrm>
            <a:off x="20" y="10"/>
            <a:ext cx="12191981" cy="6857990"/>
          </a:xfrm>
          <a:prstGeom prst="rect">
            <a:avLst/>
          </a:prstGeom>
        </p:spPr>
      </p:pic>
      <p:sp>
        <p:nvSpPr>
          <p:cNvPr id="11"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986471-3C1D-529A-0F2F-2A15A3F38744}"/>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solidFill>
                  <a:schemeClr val="bg1"/>
                </a:solidFill>
              </a:rPr>
              <a:t>Food Insecurity </a:t>
            </a:r>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3380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DA9295C6-80B3-A4BB-34BF-56F3CDDC20B1}"/>
              </a:ext>
            </a:extLst>
          </p:cNvPr>
          <p:cNvSpPr txBox="1"/>
          <p:nvPr/>
        </p:nvSpPr>
        <p:spPr>
          <a:xfrm>
            <a:off x="1290063" y="228600"/>
            <a:ext cx="9535674" cy="4260782"/>
          </a:xfrm>
          <a:prstGeom prst="rect">
            <a:avLst/>
          </a:prstGeom>
          <a:noFill/>
        </p:spPr>
        <p:txBody>
          <a:bodyPr wrap="square" rtlCol="0">
            <a:spAutoFit/>
          </a:bodyPr>
          <a:lstStyle/>
          <a:p>
            <a:pPr defTabSz="841248">
              <a:spcAft>
                <a:spcPts val="600"/>
              </a:spcAft>
            </a:pPr>
            <a:r>
              <a:rPr lang="en-US" sz="4048" b="1" kern="1200">
                <a:solidFill>
                  <a:schemeClr val="tx1"/>
                </a:solidFill>
                <a:latin typeface="+mn-lt"/>
                <a:ea typeface="+mn-ea"/>
                <a:cs typeface="+mn-cs"/>
              </a:rPr>
              <a:t>Hunger</a:t>
            </a:r>
            <a:r>
              <a:rPr lang="en-US" sz="4048" kern="1200">
                <a:solidFill>
                  <a:schemeClr val="tx1"/>
                </a:solidFill>
                <a:latin typeface="+mn-lt"/>
                <a:ea typeface="+mn-ea"/>
                <a:cs typeface="+mn-cs"/>
              </a:rPr>
              <a:t> </a:t>
            </a:r>
            <a:r>
              <a:rPr lang="en-US" sz="4048" kern="0">
                <a:solidFill>
                  <a:srgbClr val="000000"/>
                </a:solidFill>
                <a:latin typeface="+mn-lt"/>
                <a:ea typeface="+mn-ea"/>
                <a:cs typeface="Times New Roman" panose="02020603050405020304" pitchFamily="18" charset="0"/>
              </a:rPr>
              <a:t>is an individual-level physiological condition that may result from food insecurity. </a:t>
            </a:r>
            <a:r>
              <a:rPr lang="en-US" sz="4048" kern="1200">
                <a:solidFill>
                  <a:srgbClr val="000000"/>
                </a:solidFill>
                <a:latin typeface="Arial" panose="020B0604020202020204" pitchFamily="34" charset="0"/>
                <a:ea typeface="+mn-ea"/>
                <a:cs typeface="+mn-cs"/>
              </a:rPr>
              <a:t>Hunger is discomfort, illness, weakness, or pain caused by prolonged, involuntary lack of food.</a:t>
            </a:r>
            <a:endParaRPr lang="en-US" sz="4048" kern="1200">
              <a:solidFill>
                <a:schemeClr val="tx1"/>
              </a:solidFill>
              <a:latin typeface="Times New Roman" panose="02020603050405020304" pitchFamily="18" charset="0"/>
              <a:ea typeface="+mn-ea"/>
              <a:cs typeface="+mn-cs"/>
            </a:endParaRPr>
          </a:p>
          <a:p>
            <a:pPr defTabSz="841248">
              <a:spcAft>
                <a:spcPts val="600"/>
              </a:spcAft>
            </a:pPr>
            <a:endParaRPr lang="en-US" sz="4048" kern="100">
              <a:solidFill>
                <a:srgbClr val="000000"/>
              </a:solidFill>
              <a:latin typeface="+mn-lt"/>
              <a:ea typeface="+mn-ea"/>
              <a:cs typeface="Times New Roman" panose="02020603050405020304" pitchFamily="18" charset="0"/>
            </a:endParaRPr>
          </a:p>
          <a:p>
            <a:pPr>
              <a:spcAft>
                <a:spcPts val="600"/>
              </a:spcAft>
            </a:pPr>
            <a:endParaRPr lang="en-US"/>
          </a:p>
        </p:txBody>
      </p:sp>
      <p:sp>
        <p:nvSpPr>
          <p:cNvPr id="8" name="TextBox 7">
            <a:extLst>
              <a:ext uri="{FF2B5EF4-FFF2-40B4-BE49-F238E27FC236}">
                <a16:creationId xmlns:a16="http://schemas.microsoft.com/office/drawing/2014/main" id="{BC54ACDA-01A7-C9AC-5F7D-5A7E2DCD2F2B}"/>
              </a:ext>
            </a:extLst>
          </p:cNvPr>
          <p:cNvSpPr txBox="1"/>
          <p:nvPr/>
        </p:nvSpPr>
        <p:spPr>
          <a:xfrm>
            <a:off x="1918085" y="4886815"/>
            <a:ext cx="7254290" cy="308098"/>
          </a:xfrm>
          <a:prstGeom prst="rect">
            <a:avLst/>
          </a:prstGeom>
          <a:noFill/>
        </p:spPr>
        <p:txBody>
          <a:bodyPr wrap="square" rtlCol="0">
            <a:spAutoFit/>
          </a:bodyPr>
          <a:lstStyle/>
          <a:p>
            <a:pPr defTabSz="841248">
              <a:lnSpc>
                <a:spcPts val="1863"/>
              </a:lnSpc>
              <a:spcAft>
                <a:spcPts val="600"/>
              </a:spcAft>
            </a:pPr>
            <a:r>
              <a:rPr lang="en-US" sz="1104" u="sng" kern="1200">
                <a:solidFill>
                  <a:srgbClr val="000000"/>
                </a:solidFill>
                <a:latin typeface="Arial" panose="020B0604020202020204" pitchFamily="34" charset="0"/>
                <a:ea typeface="+mn-ea"/>
                <a:cs typeface="+mn-cs"/>
                <a:hlinkClick r:id="rId3">
                  <a:extLst>
                    <a:ext uri="{A12FA001-AC4F-418D-AE19-62706E023703}">
                      <ahyp:hlinkClr xmlns:ahyp="http://schemas.microsoft.com/office/drawing/2018/hyperlinkcolor" val="tx"/>
                    </a:ext>
                  </a:extLst>
                </a:hlinkClick>
              </a:rPr>
              <a:t>https://www.ers.usda.gov/topics/food-nutrition-assistance/food-security-in-the-u-s/definitions-of-food-security/</a:t>
            </a:r>
            <a:endParaRPr lang="en-US" sz="1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48525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What Does Hunger Look Like In The United States?">
            <a:hlinkClick r:id="" action="ppaction://media"/>
            <a:extLst>
              <a:ext uri="{FF2B5EF4-FFF2-40B4-BE49-F238E27FC236}">
                <a16:creationId xmlns:a16="http://schemas.microsoft.com/office/drawing/2014/main" id="{BDD40F61-4C26-7B0D-6CBB-F50BDAC08CD4}"/>
              </a:ext>
            </a:extLst>
          </p:cNvPr>
          <p:cNvPicPr>
            <a:picLocks noRot="1" noChangeAspect="1"/>
          </p:cNvPicPr>
          <p:nvPr>
            <a:videoFile r:link="rId1"/>
          </p:nvPr>
        </p:nvPicPr>
        <p:blipFill>
          <a:blip r:embed="rId4"/>
          <a:stretch>
            <a:fillRect/>
          </a:stretch>
        </p:blipFill>
        <p:spPr>
          <a:xfrm>
            <a:off x="26988" y="0"/>
            <a:ext cx="12138025" cy="6858000"/>
          </a:xfrm>
          <a:prstGeom prst="rect">
            <a:avLst/>
          </a:prstGeom>
        </p:spPr>
      </p:pic>
    </p:spTree>
    <p:extLst>
      <p:ext uri="{BB962C8B-B14F-4D97-AF65-F5344CB8AC3E}">
        <p14:creationId xmlns:p14="http://schemas.microsoft.com/office/powerpoint/2010/main" val="74287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CCA97-8954-649E-66E1-E3093E100CAE}"/>
              </a:ext>
            </a:extLst>
          </p:cNvPr>
          <p:cNvSpPr>
            <a:spLocks noGrp="1"/>
          </p:cNvSpPr>
          <p:nvPr>
            <p:ph type="title"/>
          </p:nvPr>
        </p:nvSpPr>
        <p:spPr>
          <a:xfrm>
            <a:off x="2294227" y="2425667"/>
            <a:ext cx="7603545" cy="1325563"/>
          </a:xfrm>
        </p:spPr>
        <p:txBody>
          <a:bodyPr/>
          <a:lstStyle/>
          <a:p>
            <a:r>
              <a:rPr lang="en-US" b="1" u="sng"/>
              <a:t>Major Causes of Food Insecurity</a:t>
            </a:r>
          </a:p>
        </p:txBody>
      </p:sp>
      <p:pic>
        <p:nvPicPr>
          <p:cNvPr id="7" name="Content Placeholder 6" descr="A close-up of a sign&#10;&#10;Description automatically generated">
            <a:extLst>
              <a:ext uri="{FF2B5EF4-FFF2-40B4-BE49-F238E27FC236}">
                <a16:creationId xmlns:a16="http://schemas.microsoft.com/office/drawing/2014/main" id="{15AC4E14-2620-24BB-3C0A-4203E30D53C7}"/>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02575" y="769069"/>
            <a:ext cx="2276602" cy="1585520"/>
          </a:xfrm>
        </p:spPr>
      </p:pic>
      <p:sp>
        <p:nvSpPr>
          <p:cNvPr id="5" name="TextBox 4">
            <a:extLst>
              <a:ext uri="{FF2B5EF4-FFF2-40B4-BE49-F238E27FC236}">
                <a16:creationId xmlns:a16="http://schemas.microsoft.com/office/drawing/2014/main" id="{68459434-4679-3F58-ADE3-DDCCAF69EC48}"/>
              </a:ext>
            </a:extLst>
          </p:cNvPr>
          <p:cNvSpPr txBox="1"/>
          <p:nvPr/>
        </p:nvSpPr>
        <p:spPr>
          <a:xfrm>
            <a:off x="838200" y="6285086"/>
            <a:ext cx="9912927" cy="572914"/>
          </a:xfrm>
          <a:prstGeom prst="rect">
            <a:avLst/>
          </a:prstGeom>
          <a:noFill/>
        </p:spPr>
        <p:txBody>
          <a:bodyPr wrap="square" rtlCol="0">
            <a:spAutoFit/>
          </a:bodyPr>
          <a:lstStyle/>
          <a:p>
            <a:pPr marL="0" marR="0">
              <a:lnSpc>
                <a:spcPct val="107000"/>
              </a:lnSpc>
              <a:spcBef>
                <a:spcPts val="0"/>
              </a:spcBef>
              <a:spcAft>
                <a:spcPts val="0"/>
              </a:spcAft>
            </a:pPr>
            <a:r>
              <a:rPr lang="en-US" sz="1200" u="sng" kern="0" cap="all">
                <a:solidFill>
                  <a:srgbClr val="0000FF"/>
                </a:solidFill>
                <a:effectLst/>
                <a:latin typeface="Open Sans" panose="020B0606030504020204" pitchFamily="34" charset="0"/>
                <a:ea typeface="Times New Roman" panose="02020603050405020304" pitchFamily="18" charset="0"/>
                <a:cs typeface="Times New Roman" panose="02020603050405020304" pitchFamily="18" charset="0"/>
                <a:hlinkClick r:id="rId5"/>
              </a:rPr>
              <a:t>https://health.gov/healthypeople/priority-areas/social-determinants-health/literature-summaries/food-insecurity</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0" cap="all">
                <a:effectLst/>
                <a:latin typeface="Open Sans" panose="020B0606030504020204" pitchFamily="34" charset="0"/>
                <a:ea typeface="Times New Roman" panose="02020603050405020304" pitchFamily="18" charset="0"/>
                <a:cs typeface="Times New Roman" panose="02020603050405020304" pitchFamily="18" charset="0"/>
              </a:rPr>
              <a:t> </a:t>
            </a:r>
            <a:endParaRPr lang="en-US"/>
          </a:p>
        </p:txBody>
      </p:sp>
      <p:pic>
        <p:nvPicPr>
          <p:cNvPr id="10" name="Picture 9" descr="A group of people holding signs">
            <a:extLst>
              <a:ext uri="{FF2B5EF4-FFF2-40B4-BE49-F238E27FC236}">
                <a16:creationId xmlns:a16="http://schemas.microsoft.com/office/drawing/2014/main" id="{22C0F62A-ACD0-3B5E-98A2-06F93BFB478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47325" y="3622295"/>
            <a:ext cx="2038350" cy="2151156"/>
          </a:xfrm>
          <a:prstGeom prst="rect">
            <a:avLst/>
          </a:prstGeom>
        </p:spPr>
      </p:pic>
      <p:sp>
        <p:nvSpPr>
          <p:cNvPr id="11" name="TextBox 10">
            <a:extLst>
              <a:ext uri="{FF2B5EF4-FFF2-40B4-BE49-F238E27FC236}">
                <a16:creationId xmlns:a16="http://schemas.microsoft.com/office/drawing/2014/main" id="{46E17B67-70AE-B99D-E92F-73E554219DEA}"/>
              </a:ext>
            </a:extLst>
          </p:cNvPr>
          <p:cNvSpPr txBox="1"/>
          <p:nvPr/>
        </p:nvSpPr>
        <p:spPr>
          <a:xfrm>
            <a:off x="5373832" y="7276523"/>
            <a:ext cx="3285261" cy="230832"/>
          </a:xfrm>
          <a:prstGeom prst="rect">
            <a:avLst/>
          </a:prstGeom>
          <a:noFill/>
        </p:spPr>
        <p:txBody>
          <a:bodyPr wrap="square" rtlCol="0">
            <a:spAutoFit/>
          </a:bodyPr>
          <a:lstStyle/>
          <a:p>
            <a:r>
              <a:rPr lang="en-US" sz="900">
                <a:hlinkClick r:id="rId7" tooltip="https://courses.lumenlearning.com/wmopen-introtosociology/chapter/race-ethnicity-and-discrimination/"/>
              </a:rPr>
              <a:t>This Photo</a:t>
            </a:r>
            <a:r>
              <a:rPr lang="en-US" sz="900"/>
              <a:t> by Unknown Author is licensed under </a:t>
            </a:r>
            <a:r>
              <a:rPr lang="en-US" sz="900">
                <a:hlinkClick r:id="rId8" tooltip="https://creativecommons.org/licenses/by/3.0/"/>
              </a:rPr>
              <a:t>CC BY</a:t>
            </a:r>
            <a:endParaRPr lang="en-US" sz="900"/>
          </a:p>
        </p:txBody>
      </p:sp>
      <p:pic>
        <p:nvPicPr>
          <p:cNvPr id="13" name="Picture 12" descr="A blue sign with a white symbol&#10;&#10;Description automatically generated">
            <a:extLst>
              <a:ext uri="{FF2B5EF4-FFF2-40B4-BE49-F238E27FC236}">
                <a16:creationId xmlns:a16="http://schemas.microsoft.com/office/drawing/2014/main" id="{800F9855-F084-49D3-930E-7191BAECF04F}"/>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071970" y="4262865"/>
            <a:ext cx="2182091" cy="1659138"/>
          </a:xfrm>
          <a:prstGeom prst="rect">
            <a:avLst/>
          </a:prstGeom>
        </p:spPr>
      </p:pic>
      <p:pic>
        <p:nvPicPr>
          <p:cNvPr id="15" name="Picture 14" descr="A collage of different people&#10;&#10;Description automatically generated">
            <a:extLst>
              <a:ext uri="{FF2B5EF4-FFF2-40B4-BE49-F238E27FC236}">
                <a16:creationId xmlns:a16="http://schemas.microsoft.com/office/drawing/2014/main" id="{9DFE271F-EE34-08D8-94C7-843C4FD662A0}"/>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8712777" y="711610"/>
            <a:ext cx="2038350" cy="1794336"/>
          </a:xfrm>
          <a:prstGeom prst="rect">
            <a:avLst/>
          </a:prstGeom>
        </p:spPr>
      </p:pic>
      <p:sp>
        <p:nvSpPr>
          <p:cNvPr id="16" name="TextBox 15">
            <a:extLst>
              <a:ext uri="{FF2B5EF4-FFF2-40B4-BE49-F238E27FC236}">
                <a16:creationId xmlns:a16="http://schemas.microsoft.com/office/drawing/2014/main" id="{F3E9B3D4-2DF8-7AF7-D7FF-0A96A0B47427}"/>
              </a:ext>
            </a:extLst>
          </p:cNvPr>
          <p:cNvSpPr txBox="1"/>
          <p:nvPr/>
        </p:nvSpPr>
        <p:spPr>
          <a:xfrm>
            <a:off x="6403395" y="9144000"/>
            <a:ext cx="2038350" cy="369332"/>
          </a:xfrm>
          <a:prstGeom prst="rect">
            <a:avLst/>
          </a:prstGeom>
          <a:noFill/>
        </p:spPr>
        <p:txBody>
          <a:bodyPr wrap="square" rtlCol="0">
            <a:spAutoFit/>
          </a:bodyPr>
          <a:lstStyle/>
          <a:p>
            <a:r>
              <a:rPr lang="en-US" sz="900">
                <a:hlinkClick r:id="rId12" tooltip="http://skeptics.stackexchange.com/questions/23943/did-ancient-egyptians-look-white/23980"/>
              </a:rPr>
              <a:t>This Photo</a:t>
            </a:r>
            <a:r>
              <a:rPr lang="en-US" sz="900"/>
              <a:t> by Unknown Author is licensed under </a:t>
            </a:r>
            <a:r>
              <a:rPr lang="en-US" sz="900">
                <a:hlinkClick r:id="rId13" tooltip="https://creativecommons.org/licenses/by-sa/3.0/"/>
              </a:rPr>
              <a:t>CC BY-SA</a:t>
            </a:r>
            <a:endParaRPr lang="en-US" sz="900"/>
          </a:p>
        </p:txBody>
      </p:sp>
      <p:sp>
        <p:nvSpPr>
          <p:cNvPr id="17" name="TextBox 16">
            <a:extLst>
              <a:ext uri="{FF2B5EF4-FFF2-40B4-BE49-F238E27FC236}">
                <a16:creationId xmlns:a16="http://schemas.microsoft.com/office/drawing/2014/main" id="{C644B6A4-9161-1DC9-39CC-DA88D1C6EE57}"/>
              </a:ext>
            </a:extLst>
          </p:cNvPr>
          <p:cNvSpPr txBox="1"/>
          <p:nvPr/>
        </p:nvSpPr>
        <p:spPr>
          <a:xfrm>
            <a:off x="628475" y="3244639"/>
            <a:ext cx="1676050" cy="369332"/>
          </a:xfrm>
          <a:prstGeom prst="rect">
            <a:avLst/>
          </a:prstGeom>
          <a:noFill/>
        </p:spPr>
        <p:txBody>
          <a:bodyPr wrap="square" rtlCol="0">
            <a:spAutoFit/>
          </a:bodyPr>
          <a:lstStyle/>
          <a:p>
            <a:pPr algn="ctr"/>
            <a:r>
              <a:rPr lang="en-US" b="1"/>
              <a:t>RACE</a:t>
            </a:r>
          </a:p>
        </p:txBody>
      </p:sp>
      <p:sp>
        <p:nvSpPr>
          <p:cNvPr id="18" name="TextBox 17">
            <a:extLst>
              <a:ext uri="{FF2B5EF4-FFF2-40B4-BE49-F238E27FC236}">
                <a16:creationId xmlns:a16="http://schemas.microsoft.com/office/drawing/2014/main" id="{00ECD165-5C47-C8BF-19CE-90515B0EC62D}"/>
              </a:ext>
            </a:extLst>
          </p:cNvPr>
          <p:cNvSpPr txBox="1"/>
          <p:nvPr/>
        </p:nvSpPr>
        <p:spPr>
          <a:xfrm>
            <a:off x="9171667" y="400275"/>
            <a:ext cx="1452209" cy="369332"/>
          </a:xfrm>
          <a:prstGeom prst="rect">
            <a:avLst/>
          </a:prstGeom>
          <a:noFill/>
        </p:spPr>
        <p:txBody>
          <a:bodyPr wrap="square" rtlCol="0">
            <a:spAutoFit/>
          </a:bodyPr>
          <a:lstStyle/>
          <a:p>
            <a:pPr algn="ctr"/>
            <a:r>
              <a:rPr lang="en-US" b="1"/>
              <a:t>ETHNICITY</a:t>
            </a:r>
          </a:p>
        </p:txBody>
      </p:sp>
      <p:sp>
        <p:nvSpPr>
          <p:cNvPr id="19" name="TextBox 18">
            <a:extLst>
              <a:ext uri="{FF2B5EF4-FFF2-40B4-BE49-F238E27FC236}">
                <a16:creationId xmlns:a16="http://schemas.microsoft.com/office/drawing/2014/main" id="{B312C5F9-CB80-5648-4C59-66A534AE9CDC}"/>
              </a:ext>
            </a:extLst>
          </p:cNvPr>
          <p:cNvSpPr txBox="1"/>
          <p:nvPr/>
        </p:nvSpPr>
        <p:spPr>
          <a:xfrm>
            <a:off x="3153444" y="3874426"/>
            <a:ext cx="1901372" cy="369332"/>
          </a:xfrm>
          <a:prstGeom prst="rect">
            <a:avLst/>
          </a:prstGeom>
          <a:noFill/>
        </p:spPr>
        <p:txBody>
          <a:bodyPr wrap="square" rtlCol="0">
            <a:spAutoFit/>
          </a:bodyPr>
          <a:lstStyle/>
          <a:p>
            <a:pPr algn="ctr"/>
            <a:r>
              <a:rPr lang="en-US" b="1"/>
              <a:t>DISABILITY</a:t>
            </a:r>
          </a:p>
        </p:txBody>
      </p:sp>
      <p:sp>
        <p:nvSpPr>
          <p:cNvPr id="20" name="TextBox 19">
            <a:extLst>
              <a:ext uri="{FF2B5EF4-FFF2-40B4-BE49-F238E27FC236}">
                <a16:creationId xmlns:a16="http://schemas.microsoft.com/office/drawing/2014/main" id="{F872D21F-A0BA-0D0A-980E-71FC60C54155}"/>
              </a:ext>
            </a:extLst>
          </p:cNvPr>
          <p:cNvSpPr txBox="1"/>
          <p:nvPr/>
        </p:nvSpPr>
        <p:spPr>
          <a:xfrm>
            <a:off x="5029335" y="364198"/>
            <a:ext cx="1911095" cy="369332"/>
          </a:xfrm>
          <a:prstGeom prst="rect">
            <a:avLst/>
          </a:prstGeom>
          <a:noFill/>
        </p:spPr>
        <p:txBody>
          <a:bodyPr wrap="square" rtlCol="0">
            <a:spAutoFit/>
          </a:bodyPr>
          <a:lstStyle/>
          <a:p>
            <a:pPr algn="ctr"/>
            <a:r>
              <a:rPr lang="en-US" b="1"/>
              <a:t>UNEMPLOYMENT</a:t>
            </a:r>
          </a:p>
        </p:txBody>
      </p:sp>
      <p:pic>
        <p:nvPicPr>
          <p:cNvPr id="22" name="Picture 21" descr="A person throwing money in the air&#10;&#10;Description automatically generated">
            <a:extLst>
              <a:ext uri="{FF2B5EF4-FFF2-40B4-BE49-F238E27FC236}">
                <a16:creationId xmlns:a16="http://schemas.microsoft.com/office/drawing/2014/main" id="{C03E07CD-EEF5-7533-A176-6C7B96EF3A95}"/>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8659093" y="4114313"/>
            <a:ext cx="2731081" cy="1659138"/>
          </a:xfrm>
          <a:prstGeom prst="rect">
            <a:avLst/>
          </a:prstGeom>
        </p:spPr>
      </p:pic>
      <p:sp>
        <p:nvSpPr>
          <p:cNvPr id="23" name="TextBox 22">
            <a:extLst>
              <a:ext uri="{FF2B5EF4-FFF2-40B4-BE49-F238E27FC236}">
                <a16:creationId xmlns:a16="http://schemas.microsoft.com/office/drawing/2014/main" id="{7B06F4AE-1CD7-2397-C1B1-AEC52273B6BD}"/>
              </a:ext>
            </a:extLst>
          </p:cNvPr>
          <p:cNvSpPr txBox="1"/>
          <p:nvPr/>
        </p:nvSpPr>
        <p:spPr>
          <a:xfrm>
            <a:off x="8868302" y="3612953"/>
            <a:ext cx="2290008" cy="369332"/>
          </a:xfrm>
          <a:prstGeom prst="rect">
            <a:avLst/>
          </a:prstGeom>
          <a:noFill/>
        </p:spPr>
        <p:txBody>
          <a:bodyPr wrap="square" rtlCol="0">
            <a:spAutoFit/>
          </a:bodyPr>
          <a:lstStyle/>
          <a:p>
            <a:pPr algn="ctr"/>
            <a:r>
              <a:rPr lang="en-US" b="1"/>
              <a:t>LACK OF INCOME</a:t>
            </a:r>
          </a:p>
        </p:txBody>
      </p:sp>
      <p:pic>
        <p:nvPicPr>
          <p:cNvPr id="25" name="Picture 24" descr="A street sign with clouds in the sky&#10;&#10;Description automatically generated">
            <a:extLst>
              <a:ext uri="{FF2B5EF4-FFF2-40B4-BE49-F238E27FC236}">
                <a16:creationId xmlns:a16="http://schemas.microsoft.com/office/drawing/2014/main" id="{F5098A4E-2CD3-025A-9E8C-C10A86AA0E6E}"/>
              </a:ext>
            </a:extLst>
          </p:cNvPr>
          <p:cNvPicPr>
            <a:picLocks noChangeAspect="1"/>
          </p:cNvPicPr>
          <p:nvPr/>
        </p:nvPicPr>
        <p:blipFill>
          <a:blip r:embed="rId16">
            <a:extLst>
              <a:ext uri="{28A0092B-C50C-407E-A947-70E740481C1C}">
                <a14:useLocalDpi xmlns:a14="http://schemas.microsoft.com/office/drawing/2010/main" val="0"/>
              </a:ext>
              <a:ext uri="{837473B0-CC2E-450A-ABE3-18F120FF3D39}">
                <a1611:picAttrSrcUrl xmlns:a1611="http://schemas.microsoft.com/office/drawing/2016/11/main" r:id="rId17"/>
              </a:ext>
            </a:extLst>
          </a:blip>
          <a:stretch>
            <a:fillRect/>
          </a:stretch>
        </p:blipFill>
        <p:spPr>
          <a:xfrm>
            <a:off x="421700" y="689328"/>
            <a:ext cx="2519795" cy="1885823"/>
          </a:xfrm>
          <a:prstGeom prst="rect">
            <a:avLst/>
          </a:prstGeom>
        </p:spPr>
      </p:pic>
      <p:sp>
        <p:nvSpPr>
          <p:cNvPr id="27" name="TextBox 26">
            <a:extLst>
              <a:ext uri="{FF2B5EF4-FFF2-40B4-BE49-F238E27FC236}">
                <a16:creationId xmlns:a16="http://schemas.microsoft.com/office/drawing/2014/main" id="{E79F0235-33CF-3CCD-1077-B6203FF8DC8C}"/>
              </a:ext>
            </a:extLst>
          </p:cNvPr>
          <p:cNvSpPr txBox="1"/>
          <p:nvPr/>
        </p:nvSpPr>
        <p:spPr>
          <a:xfrm>
            <a:off x="131941" y="258398"/>
            <a:ext cx="3306403" cy="369332"/>
          </a:xfrm>
          <a:prstGeom prst="rect">
            <a:avLst/>
          </a:prstGeom>
          <a:noFill/>
        </p:spPr>
        <p:txBody>
          <a:bodyPr wrap="square" rtlCol="0">
            <a:spAutoFit/>
          </a:bodyPr>
          <a:lstStyle/>
          <a:p>
            <a:r>
              <a:rPr lang="en-US" b="1"/>
              <a:t>LACK OF AFFORDABLE HOUSING</a:t>
            </a:r>
          </a:p>
        </p:txBody>
      </p:sp>
      <p:pic>
        <p:nvPicPr>
          <p:cNvPr id="32" name="Picture 31" descr="A close-up of a broken building&#10;&#10;Description automatically generated">
            <a:extLst>
              <a:ext uri="{FF2B5EF4-FFF2-40B4-BE49-F238E27FC236}">
                <a16:creationId xmlns:a16="http://schemas.microsoft.com/office/drawing/2014/main" id="{C61F07B1-E543-0CFD-7DA4-49148C8608D1}"/>
              </a:ext>
            </a:extLst>
          </p:cNvPr>
          <p:cNvPicPr>
            <a:picLocks noChangeAspect="1"/>
          </p:cNvPicPr>
          <p:nvPr/>
        </p:nvPicPr>
        <p:blipFill>
          <a:blip r:embed="rId18">
            <a:extLst>
              <a:ext uri="{28A0092B-C50C-407E-A947-70E740481C1C}">
                <a14:useLocalDpi xmlns:a14="http://schemas.microsoft.com/office/drawing/2010/main" val="0"/>
              </a:ext>
              <a:ext uri="{837473B0-CC2E-450A-ABE3-18F120FF3D39}">
                <a1611:picAttrSrcUrl xmlns:a1611="http://schemas.microsoft.com/office/drawing/2016/11/main" r:id="rId19"/>
              </a:ext>
            </a:extLst>
          </a:blip>
          <a:stretch>
            <a:fillRect/>
          </a:stretch>
        </p:blipFill>
        <p:spPr>
          <a:xfrm>
            <a:off x="5886050" y="3980740"/>
            <a:ext cx="2290008" cy="1885823"/>
          </a:xfrm>
          <a:prstGeom prst="rect">
            <a:avLst/>
          </a:prstGeom>
        </p:spPr>
      </p:pic>
      <p:sp>
        <p:nvSpPr>
          <p:cNvPr id="33" name="TextBox 32">
            <a:extLst>
              <a:ext uri="{FF2B5EF4-FFF2-40B4-BE49-F238E27FC236}">
                <a16:creationId xmlns:a16="http://schemas.microsoft.com/office/drawing/2014/main" id="{B71C9C20-AF18-F26C-73B7-4F9F46DC28C8}"/>
              </a:ext>
            </a:extLst>
          </p:cNvPr>
          <p:cNvSpPr txBox="1"/>
          <p:nvPr/>
        </p:nvSpPr>
        <p:spPr>
          <a:xfrm>
            <a:off x="6011879" y="3496653"/>
            <a:ext cx="2038349" cy="369332"/>
          </a:xfrm>
          <a:prstGeom prst="rect">
            <a:avLst/>
          </a:prstGeom>
          <a:noFill/>
        </p:spPr>
        <p:txBody>
          <a:bodyPr wrap="square" rtlCol="0">
            <a:spAutoFit/>
          </a:bodyPr>
          <a:lstStyle/>
          <a:p>
            <a:pPr algn="ctr"/>
            <a:r>
              <a:rPr lang="en-US" b="1"/>
              <a:t>POVERTY</a:t>
            </a:r>
          </a:p>
        </p:txBody>
      </p:sp>
    </p:spTree>
    <p:extLst>
      <p:ext uri="{BB962C8B-B14F-4D97-AF65-F5344CB8AC3E}">
        <p14:creationId xmlns:p14="http://schemas.microsoft.com/office/powerpoint/2010/main" val="4205663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B17A89-68D3-08CB-1D30-9F02488F868C}"/>
              </a:ext>
            </a:extLst>
          </p:cNvPr>
          <p:cNvSpPr>
            <a:spLocks noGrp="1"/>
          </p:cNvSpPr>
          <p:nvPr>
            <p:ph type="title"/>
          </p:nvPr>
        </p:nvSpPr>
        <p:spPr>
          <a:xfrm>
            <a:off x="838200" y="459863"/>
            <a:ext cx="10515600" cy="1004594"/>
          </a:xfrm>
        </p:spPr>
        <p:txBody>
          <a:bodyPr>
            <a:normAutofit/>
          </a:bodyPr>
          <a:lstStyle/>
          <a:p>
            <a:pPr algn="ctr"/>
            <a:r>
              <a:rPr lang="en-US" b="1">
                <a:solidFill>
                  <a:srgbClr val="FFFFFF"/>
                </a:solidFill>
              </a:rPr>
              <a:t>EFFECTS OF FOOD INSECURITIES:</a:t>
            </a:r>
          </a:p>
        </p:txBody>
      </p:sp>
      <p:sp>
        <p:nvSpPr>
          <p:cNvPr id="25" name="Rectangle: Rounded Corners 24">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C58DA102-DA6A-C727-5E6F-83EE71F8912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91756" y="4199267"/>
            <a:ext cx="901490" cy="898976"/>
          </a:xfrm>
          <a:prstGeom prst="rect">
            <a:avLst/>
          </a:prstGeom>
        </p:spPr>
      </p:pic>
      <p:pic>
        <p:nvPicPr>
          <p:cNvPr id="6" name="Graphic 5">
            <a:extLst>
              <a:ext uri="{FF2B5EF4-FFF2-40B4-BE49-F238E27FC236}">
                <a16:creationId xmlns:a16="http://schemas.microsoft.com/office/drawing/2014/main" id="{C9179005-5799-C81E-A66E-A9DB2B587A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 uri="{837473B0-CC2E-450A-ABE3-18F120FF3D39}">
                <a1611:picAttrSrcUrl xmlns:a1611="http://schemas.microsoft.com/office/drawing/2016/11/main" r:id="rId7"/>
              </a:ext>
            </a:extLst>
          </a:blip>
          <a:stretch>
            <a:fillRect/>
          </a:stretch>
        </p:blipFill>
        <p:spPr>
          <a:xfrm>
            <a:off x="2566319" y="4199267"/>
            <a:ext cx="901490" cy="898977"/>
          </a:xfrm>
          <a:prstGeom prst="rect">
            <a:avLst/>
          </a:prstGeom>
        </p:spPr>
      </p:pic>
      <p:sp>
        <p:nvSpPr>
          <p:cNvPr id="7" name="TextBox 6">
            <a:extLst>
              <a:ext uri="{FF2B5EF4-FFF2-40B4-BE49-F238E27FC236}">
                <a16:creationId xmlns:a16="http://schemas.microsoft.com/office/drawing/2014/main" id="{14B54678-8CE0-C2D7-0AFA-EC9A05DB79E6}"/>
              </a:ext>
            </a:extLst>
          </p:cNvPr>
          <p:cNvSpPr txBox="1"/>
          <p:nvPr/>
        </p:nvSpPr>
        <p:spPr>
          <a:xfrm>
            <a:off x="1447485" y="5170068"/>
            <a:ext cx="2536147" cy="992323"/>
          </a:xfrm>
          <a:prstGeom prst="rect">
            <a:avLst/>
          </a:prstGeom>
          <a:noFill/>
        </p:spPr>
        <p:txBody>
          <a:bodyPr wrap="square" rtlCol="0">
            <a:spAutoFit/>
          </a:bodyPr>
          <a:lstStyle/>
          <a:p>
            <a:pPr defTabSz="786384">
              <a:spcAft>
                <a:spcPts val="600"/>
              </a:spcAft>
            </a:pPr>
            <a:r>
              <a:rPr lang="en-US" sz="1462" kern="1200">
                <a:solidFill>
                  <a:schemeClr val="tx1"/>
                </a:solidFill>
                <a:latin typeface="+mn-lt"/>
                <a:ea typeface="+mn-ea"/>
                <a:cs typeface="+mn-cs"/>
              </a:rPr>
              <a:t>Difficulty concentrating and Loss of energy which may cause social changes and miss work and/or school</a:t>
            </a:r>
            <a:endParaRPr lang="en-US" sz="1700"/>
          </a:p>
        </p:txBody>
      </p:sp>
      <p:pic>
        <p:nvPicPr>
          <p:cNvPr id="9" name="Graphic 8">
            <a:extLst>
              <a:ext uri="{FF2B5EF4-FFF2-40B4-BE49-F238E27FC236}">
                <a16:creationId xmlns:a16="http://schemas.microsoft.com/office/drawing/2014/main" id="{DA338427-6FE5-AD90-BCDA-8E7FD00618B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 uri="{837473B0-CC2E-450A-ABE3-18F120FF3D39}">
                <a1611:picAttrSrcUrl xmlns:a1611="http://schemas.microsoft.com/office/drawing/2016/11/main" r:id="rId10"/>
              </a:ext>
            </a:extLst>
          </a:blip>
          <a:stretch>
            <a:fillRect/>
          </a:stretch>
        </p:blipFill>
        <p:spPr>
          <a:xfrm>
            <a:off x="2493246" y="1800911"/>
            <a:ext cx="1304697" cy="1035273"/>
          </a:xfrm>
          <a:prstGeom prst="rect">
            <a:avLst/>
          </a:prstGeom>
        </p:spPr>
      </p:pic>
      <p:sp>
        <p:nvSpPr>
          <p:cNvPr id="10" name="TextBox 9">
            <a:extLst>
              <a:ext uri="{FF2B5EF4-FFF2-40B4-BE49-F238E27FC236}">
                <a16:creationId xmlns:a16="http://schemas.microsoft.com/office/drawing/2014/main" id="{55344409-7C74-AC81-9E9D-8A33826359C7}"/>
              </a:ext>
            </a:extLst>
          </p:cNvPr>
          <p:cNvSpPr txBox="1"/>
          <p:nvPr/>
        </p:nvSpPr>
        <p:spPr>
          <a:xfrm>
            <a:off x="2042500" y="2970655"/>
            <a:ext cx="2536147" cy="317331"/>
          </a:xfrm>
          <a:prstGeom prst="rect">
            <a:avLst/>
          </a:prstGeom>
          <a:noFill/>
        </p:spPr>
        <p:txBody>
          <a:bodyPr wrap="square" rtlCol="0">
            <a:spAutoFit/>
          </a:bodyPr>
          <a:lstStyle/>
          <a:p>
            <a:pPr defTabSz="786384">
              <a:spcAft>
                <a:spcPts val="600"/>
              </a:spcAft>
            </a:pPr>
            <a:r>
              <a:rPr lang="en-US" sz="1462" kern="1200">
                <a:solidFill>
                  <a:schemeClr val="tx1"/>
                </a:solidFill>
                <a:latin typeface="+mn-lt"/>
                <a:ea typeface="+mn-ea"/>
                <a:cs typeface="+mn-cs"/>
              </a:rPr>
              <a:t>Depression, Anxiety, and Stress</a:t>
            </a:r>
            <a:endParaRPr lang="en-US" sz="1700"/>
          </a:p>
        </p:txBody>
      </p:sp>
      <p:pic>
        <p:nvPicPr>
          <p:cNvPr id="13" name="Picture 12" descr="A diagram of wellbeing&#10;&#10;Description automatically generated">
            <a:extLst>
              <a:ext uri="{FF2B5EF4-FFF2-40B4-BE49-F238E27FC236}">
                <a16:creationId xmlns:a16="http://schemas.microsoft.com/office/drawing/2014/main" id="{0CB04E42-C0C4-9244-DA00-B780050DFCD0}"/>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8335119" y="4124769"/>
            <a:ext cx="1693455" cy="1273566"/>
          </a:xfrm>
          <a:prstGeom prst="rect">
            <a:avLst/>
          </a:prstGeom>
        </p:spPr>
      </p:pic>
      <p:sp>
        <p:nvSpPr>
          <p:cNvPr id="15" name="TextBox 14">
            <a:extLst>
              <a:ext uri="{FF2B5EF4-FFF2-40B4-BE49-F238E27FC236}">
                <a16:creationId xmlns:a16="http://schemas.microsoft.com/office/drawing/2014/main" id="{7CA9FDF4-C022-042D-9854-E89A104A4B86}"/>
              </a:ext>
            </a:extLst>
          </p:cNvPr>
          <p:cNvSpPr txBox="1"/>
          <p:nvPr/>
        </p:nvSpPr>
        <p:spPr>
          <a:xfrm>
            <a:off x="8001561" y="5501885"/>
            <a:ext cx="2742953" cy="330540"/>
          </a:xfrm>
          <a:prstGeom prst="rect">
            <a:avLst/>
          </a:prstGeom>
          <a:noFill/>
        </p:spPr>
        <p:txBody>
          <a:bodyPr wrap="square" rtlCol="0">
            <a:spAutoFit/>
          </a:bodyPr>
          <a:lstStyle/>
          <a:p>
            <a:pPr defTabSz="786384">
              <a:spcAft>
                <a:spcPts val="600"/>
              </a:spcAft>
            </a:pPr>
            <a:r>
              <a:rPr lang="en-US" sz="1548" kern="1200">
                <a:solidFill>
                  <a:schemeClr val="tx1"/>
                </a:solidFill>
                <a:latin typeface="+mn-lt"/>
                <a:ea typeface="+mn-ea"/>
                <a:cs typeface="+mn-cs"/>
              </a:rPr>
              <a:t>Social Isolation, Stigma, Shame</a:t>
            </a:r>
            <a:endParaRPr lang="en-US"/>
          </a:p>
        </p:txBody>
      </p:sp>
      <p:pic>
        <p:nvPicPr>
          <p:cNvPr id="17" name="Picture 16" descr="A green medical symbol with wings&#10;&#10;Description automatically generated">
            <a:extLst>
              <a:ext uri="{FF2B5EF4-FFF2-40B4-BE49-F238E27FC236}">
                <a16:creationId xmlns:a16="http://schemas.microsoft.com/office/drawing/2014/main" id="{768585EB-5487-4A2C-3251-BCCC0B1A66F0}"/>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5972340" y="2318548"/>
            <a:ext cx="1221172" cy="1143287"/>
          </a:xfrm>
          <a:prstGeom prst="rect">
            <a:avLst/>
          </a:prstGeom>
        </p:spPr>
      </p:pic>
      <p:sp>
        <p:nvSpPr>
          <p:cNvPr id="18" name="TextBox 17">
            <a:extLst>
              <a:ext uri="{FF2B5EF4-FFF2-40B4-BE49-F238E27FC236}">
                <a16:creationId xmlns:a16="http://schemas.microsoft.com/office/drawing/2014/main" id="{03324FD5-152F-9540-A5D9-176648BE289A}"/>
              </a:ext>
            </a:extLst>
          </p:cNvPr>
          <p:cNvSpPr txBox="1"/>
          <p:nvPr/>
        </p:nvSpPr>
        <p:spPr>
          <a:xfrm>
            <a:off x="5133029" y="3820994"/>
            <a:ext cx="2720950" cy="767326"/>
          </a:xfrm>
          <a:prstGeom prst="rect">
            <a:avLst/>
          </a:prstGeom>
          <a:noFill/>
        </p:spPr>
        <p:txBody>
          <a:bodyPr wrap="square" rtlCol="0">
            <a:spAutoFit/>
          </a:bodyPr>
          <a:lstStyle/>
          <a:p>
            <a:pPr defTabSz="786384">
              <a:spcAft>
                <a:spcPts val="600"/>
              </a:spcAft>
            </a:pPr>
            <a:r>
              <a:rPr lang="en-US" sz="1462" kern="1200">
                <a:solidFill>
                  <a:schemeClr val="tx1"/>
                </a:solidFill>
                <a:latin typeface="+mn-lt"/>
                <a:ea typeface="+mn-ea"/>
                <a:cs typeface="+mn-cs"/>
              </a:rPr>
              <a:t>Malnutrition and Chronic Conditions as Heart Disease and Diabetes</a:t>
            </a:r>
            <a:endParaRPr lang="en-US" sz="1700"/>
          </a:p>
        </p:txBody>
      </p:sp>
    </p:spTree>
    <p:extLst>
      <p:ext uri="{BB962C8B-B14F-4D97-AF65-F5344CB8AC3E}">
        <p14:creationId xmlns:p14="http://schemas.microsoft.com/office/powerpoint/2010/main" val="1409535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65034A-AC87-FF16-5434-7590C7F8BE98}"/>
              </a:ext>
            </a:extLst>
          </p:cNvPr>
          <p:cNvSpPr>
            <a:spLocks noGrp="1"/>
          </p:cNvSpPr>
          <p:nvPr>
            <p:ph type="title"/>
          </p:nvPr>
        </p:nvSpPr>
        <p:spPr>
          <a:xfrm>
            <a:off x="630936" y="640823"/>
            <a:ext cx="3419856" cy="5583148"/>
          </a:xfrm>
        </p:spPr>
        <p:txBody>
          <a:bodyPr vert="horz" lIns="91440" tIns="45720" rIns="91440" bIns="45720" rtlCol="0" anchor="ctr">
            <a:normAutofit/>
          </a:bodyPr>
          <a:lstStyle/>
          <a:p>
            <a:r>
              <a:rPr lang="en-US" sz="5400" kern="1200">
                <a:solidFill>
                  <a:schemeClr val="tx1"/>
                </a:solidFill>
                <a:latin typeface="+mj-lt"/>
                <a:ea typeface="+mj-ea"/>
                <a:cs typeface="+mj-cs"/>
              </a:rPr>
              <a:t>5 Short Term Affects of Food Insecurity on Kids:</a:t>
            </a:r>
          </a:p>
        </p:txBody>
      </p:sp>
      <p:sp>
        <p:nvSpPr>
          <p:cNvPr id="12"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4B4F16B-45D1-6058-A103-4B43F045698F}"/>
              </a:ext>
            </a:extLst>
          </p:cNvPr>
          <p:cNvSpPr txBox="1"/>
          <p:nvPr/>
        </p:nvSpPr>
        <p:spPr>
          <a:xfrm>
            <a:off x="457200" y="6220575"/>
            <a:ext cx="11119104" cy="637425"/>
          </a:xfrm>
          <a:prstGeom prst="rect">
            <a:avLst/>
          </a:prstGeom>
        </p:spPr>
        <p:txBody>
          <a:bodyPr vert="horz" lIns="91440" tIns="45720" rIns="91440" bIns="45720" rtlCol="0" anchor="t">
            <a:normAutofit/>
          </a:bodyPr>
          <a:lstStyle/>
          <a:p>
            <a:pPr>
              <a:lnSpc>
                <a:spcPct val="90000"/>
              </a:lnSpc>
              <a:spcAft>
                <a:spcPts val="600"/>
              </a:spcAft>
            </a:pPr>
            <a:r>
              <a:rPr lang="en-US" sz="2200"/>
              <a:t>https://thesnacksack.org/post/part-1-5-short-term-effects-of-food-insecurity-on-kids</a:t>
            </a:r>
          </a:p>
        </p:txBody>
      </p:sp>
      <p:graphicFrame>
        <p:nvGraphicFramePr>
          <p:cNvPr id="4" name="Content Placeholder 3">
            <a:extLst>
              <a:ext uri="{FF2B5EF4-FFF2-40B4-BE49-F238E27FC236}">
                <a16:creationId xmlns:a16="http://schemas.microsoft.com/office/drawing/2014/main" id="{26C9968F-019C-0DF5-2E6C-37D3CC9E3759}"/>
              </a:ext>
            </a:extLst>
          </p:cNvPr>
          <p:cNvGraphicFramePr>
            <a:graphicFrameLocks noGrp="1"/>
          </p:cNvGraphicFramePr>
          <p:nvPr>
            <p:ph idx="1"/>
            <p:extLst>
              <p:ext uri="{D42A27DB-BD31-4B8C-83A1-F6EECF244321}">
                <p14:modId xmlns:p14="http://schemas.microsoft.com/office/powerpoint/2010/main" val="2721348747"/>
              </p:ext>
            </p:extLst>
          </p:nvPr>
        </p:nvGraphicFramePr>
        <p:xfrm>
          <a:off x="4742039" y="630936"/>
          <a:ext cx="6719091" cy="5238924"/>
        </p:xfrm>
        <a:graphic>
          <a:graphicData uri="http://schemas.openxmlformats.org/drawingml/2006/table">
            <a:tbl>
              <a:tblPr firstRow="1" bandRow="1">
                <a:solidFill>
                  <a:srgbClr val="F7F7F7"/>
                </a:solidFill>
                <a:tableStyleId>{5C22544A-7EE6-4342-B048-85BDC9FD1C3A}</a:tableStyleId>
              </a:tblPr>
              <a:tblGrid>
                <a:gridCol w="6719091">
                  <a:extLst>
                    <a:ext uri="{9D8B030D-6E8A-4147-A177-3AD203B41FA5}">
                      <a16:colId xmlns:a16="http://schemas.microsoft.com/office/drawing/2014/main" val="1775173342"/>
                    </a:ext>
                  </a:extLst>
                </a:gridCol>
              </a:tblGrid>
              <a:tr h="1195360">
                <a:tc>
                  <a:txBody>
                    <a:bodyPr/>
                    <a:lstStyle/>
                    <a:p>
                      <a:pPr algn="ctr"/>
                      <a:r>
                        <a:rPr lang="en-US" sz="2900" b="0" cap="all" spc="60">
                          <a:solidFill>
                            <a:schemeClr val="tx1"/>
                          </a:solidFill>
                          <a:highlight>
                            <a:srgbClr val="C0C0C0"/>
                          </a:highlight>
                        </a:rPr>
                        <a:t>MALNOURISHMENT</a:t>
                      </a:r>
                    </a:p>
                  </a:txBody>
                  <a:tcPr marL="248047" marR="248047" marT="248047" marB="248047">
                    <a:lnL w="12700" cmpd="sng">
                      <a:noFill/>
                    </a:lnL>
                    <a:lnR w="12700" cmpd="sng">
                      <a:noFill/>
                    </a:lnR>
                    <a:lnT w="12700" cmpd="sng">
                      <a:noFill/>
                    </a:lnT>
                    <a:lnB w="38100" cmpd="sng">
                      <a:noFill/>
                    </a:lnB>
                    <a:noFill/>
                  </a:tcPr>
                </a:tc>
                <a:extLst>
                  <a:ext uri="{0D108BD9-81ED-4DB2-BD59-A6C34878D82A}">
                    <a16:rowId xmlns:a16="http://schemas.microsoft.com/office/drawing/2014/main" val="3703072832"/>
                  </a:ext>
                </a:extLst>
              </a:tr>
              <a:tr h="1010891">
                <a:tc>
                  <a:txBody>
                    <a:bodyPr/>
                    <a:lstStyle/>
                    <a:p>
                      <a:pPr algn="ctr"/>
                      <a:r>
                        <a:rPr lang="en-US" sz="2900" cap="none" spc="0">
                          <a:solidFill>
                            <a:schemeClr val="tx1"/>
                          </a:solidFill>
                        </a:rPr>
                        <a:t>FATIGUE</a:t>
                      </a:r>
                    </a:p>
                  </a:txBody>
                  <a:tcPr marL="165365" marR="165365" marT="82682" marB="165365">
                    <a:lnL w="12700" cmpd="sng">
                      <a:noFill/>
                      <a:prstDash val="solid"/>
                    </a:lnL>
                    <a:lnR w="12700" cmpd="sng">
                      <a:noFill/>
                      <a:prstDash val="solid"/>
                    </a:lnR>
                    <a:lnT w="38100" cmpd="sng">
                      <a:noFill/>
                    </a:lnT>
                    <a:lnB w="12700" cmpd="sng">
                      <a:noFill/>
                      <a:prstDash val="solid"/>
                    </a:lnB>
                    <a:solidFill>
                      <a:srgbClr val="F7F7F7"/>
                    </a:solidFill>
                  </a:tcPr>
                </a:tc>
                <a:extLst>
                  <a:ext uri="{0D108BD9-81ED-4DB2-BD59-A6C34878D82A}">
                    <a16:rowId xmlns:a16="http://schemas.microsoft.com/office/drawing/2014/main" val="3632370109"/>
                  </a:ext>
                </a:extLst>
              </a:tr>
              <a:tr h="1010891">
                <a:tc>
                  <a:txBody>
                    <a:bodyPr/>
                    <a:lstStyle/>
                    <a:p>
                      <a:pPr algn="ctr"/>
                      <a:r>
                        <a:rPr lang="en-US" sz="2900" cap="none" spc="0">
                          <a:solidFill>
                            <a:schemeClr val="tx1"/>
                          </a:solidFill>
                        </a:rPr>
                        <a:t>BEHAVIOR ISSUES</a:t>
                      </a:r>
                    </a:p>
                  </a:txBody>
                  <a:tcPr marL="165365" marR="165365" marT="82682" marB="165365">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914491256"/>
                  </a:ext>
                </a:extLst>
              </a:tr>
              <a:tr h="1010891">
                <a:tc>
                  <a:txBody>
                    <a:bodyPr/>
                    <a:lstStyle/>
                    <a:p>
                      <a:pPr algn="ctr"/>
                      <a:r>
                        <a:rPr lang="en-US" sz="2900" cap="none" spc="0">
                          <a:solidFill>
                            <a:schemeClr val="tx1"/>
                          </a:solidFill>
                        </a:rPr>
                        <a:t>EMBARRASMENT/SHAME</a:t>
                      </a:r>
                    </a:p>
                  </a:txBody>
                  <a:tcPr marL="165365" marR="165365" marT="82682" marB="165365">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1774283558"/>
                  </a:ext>
                </a:extLst>
              </a:tr>
              <a:tr h="1010891">
                <a:tc>
                  <a:txBody>
                    <a:bodyPr/>
                    <a:lstStyle/>
                    <a:p>
                      <a:pPr algn="ctr"/>
                      <a:r>
                        <a:rPr lang="en-US" sz="2900" cap="none" spc="0">
                          <a:solidFill>
                            <a:schemeClr val="tx1"/>
                          </a:solidFill>
                        </a:rPr>
                        <a:t>POOR PERFORMANCE IN SCHOOL</a:t>
                      </a:r>
                    </a:p>
                  </a:txBody>
                  <a:tcPr marL="165365" marR="165365" marT="82682" marB="165365">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1325743273"/>
                  </a:ext>
                </a:extLst>
              </a:tr>
            </a:tbl>
          </a:graphicData>
        </a:graphic>
      </p:graphicFrame>
    </p:spTree>
    <p:extLst>
      <p:ext uri="{BB962C8B-B14F-4D97-AF65-F5344CB8AC3E}">
        <p14:creationId xmlns:p14="http://schemas.microsoft.com/office/powerpoint/2010/main" val="1623126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How food insecurity affects mental and physical health">
            <a:hlinkClick r:id="" action="ppaction://media"/>
            <a:extLst>
              <a:ext uri="{FF2B5EF4-FFF2-40B4-BE49-F238E27FC236}">
                <a16:creationId xmlns:a16="http://schemas.microsoft.com/office/drawing/2014/main" id="{ECF98201-964E-C04F-0423-ABD19F8F2AD0}"/>
              </a:ext>
            </a:extLst>
          </p:cNvPr>
          <p:cNvPicPr>
            <a:picLocks noRot="1" noChangeAspect="1"/>
          </p:cNvPicPr>
          <p:nvPr>
            <a:videoFile r:link="rId1"/>
          </p:nvPr>
        </p:nvPicPr>
        <p:blipFill>
          <a:blip r:embed="rId4"/>
          <a:stretch>
            <a:fillRect/>
          </a:stretch>
        </p:blipFill>
        <p:spPr>
          <a:xfrm>
            <a:off x="26988" y="0"/>
            <a:ext cx="12138025" cy="6858000"/>
          </a:xfrm>
          <a:prstGeom prst="rect">
            <a:avLst/>
          </a:prstGeom>
        </p:spPr>
      </p:pic>
    </p:spTree>
    <p:extLst>
      <p:ext uri="{BB962C8B-B14F-4D97-AF65-F5344CB8AC3E}">
        <p14:creationId xmlns:p14="http://schemas.microsoft.com/office/powerpoint/2010/main" val="338951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85DCB-6A45-45FA-D3C5-F04EB506DA7E}"/>
              </a:ext>
            </a:extLst>
          </p:cNvPr>
          <p:cNvSpPr>
            <a:spLocks noGrp="1"/>
          </p:cNvSpPr>
          <p:nvPr>
            <p:ph type="title"/>
          </p:nvPr>
        </p:nvSpPr>
        <p:spPr>
          <a:xfrm>
            <a:off x="2518063" y="331697"/>
            <a:ext cx="7155873" cy="1325563"/>
          </a:xfrm>
        </p:spPr>
        <p:style>
          <a:lnRef idx="2">
            <a:schemeClr val="dk1"/>
          </a:lnRef>
          <a:fillRef idx="1">
            <a:schemeClr val="lt1"/>
          </a:fillRef>
          <a:effectRef idx="0">
            <a:schemeClr val="dk1"/>
          </a:effectRef>
          <a:fontRef idx="minor">
            <a:schemeClr val="dk1"/>
          </a:fontRef>
        </p:style>
        <p:txBody>
          <a:bodyPr/>
          <a:lstStyle/>
          <a:p>
            <a:pPr algn="ctr"/>
            <a:r>
              <a:rPr lang="en-US"/>
              <a:t>4 Levels of Food Insecurity</a:t>
            </a:r>
          </a:p>
        </p:txBody>
      </p:sp>
      <p:sp>
        <p:nvSpPr>
          <p:cNvPr id="8" name="Flowchart: Process 7">
            <a:extLst>
              <a:ext uri="{FF2B5EF4-FFF2-40B4-BE49-F238E27FC236}">
                <a16:creationId xmlns:a16="http://schemas.microsoft.com/office/drawing/2014/main" id="{7DA583FC-D889-F92E-B3CB-349E13C21656}"/>
              </a:ext>
            </a:extLst>
          </p:cNvPr>
          <p:cNvSpPr/>
          <p:nvPr/>
        </p:nvSpPr>
        <p:spPr>
          <a:xfrm>
            <a:off x="2777835" y="1910224"/>
            <a:ext cx="6636327" cy="825998"/>
          </a:xfrm>
          <a:prstGeom prst="flowChartProcess">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800"/>
          </a:p>
          <a:p>
            <a:pPr algn="ctr"/>
            <a:r>
              <a:rPr lang="en-US" sz="2800"/>
              <a:t>HIGH FOOD SECURITY</a:t>
            </a:r>
          </a:p>
          <a:p>
            <a:pPr algn="ctr"/>
            <a:r>
              <a:rPr lang="en-US" sz="1600" kern="100">
                <a:solidFill>
                  <a:srgbClr val="0A0A0A"/>
                </a:solidFill>
                <a:effectLst/>
                <a:latin typeface="Arial" panose="020B0604020202020204" pitchFamily="34" charset="0"/>
                <a:ea typeface="Calibri" panose="020F0502020204030204" pitchFamily="34" charset="0"/>
                <a:cs typeface="Times New Roman" panose="02020603050405020304" pitchFamily="18" charset="0"/>
              </a:rPr>
              <a:t>No problems or limitations related to food access or availability</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2800"/>
          </a:p>
        </p:txBody>
      </p:sp>
      <p:sp>
        <p:nvSpPr>
          <p:cNvPr id="9" name="Flowchart: Process 8">
            <a:extLst>
              <a:ext uri="{FF2B5EF4-FFF2-40B4-BE49-F238E27FC236}">
                <a16:creationId xmlns:a16="http://schemas.microsoft.com/office/drawing/2014/main" id="{61DED78B-135B-B6E0-DA0C-73ABCEFDAB13}"/>
              </a:ext>
            </a:extLst>
          </p:cNvPr>
          <p:cNvSpPr/>
          <p:nvPr/>
        </p:nvSpPr>
        <p:spPr>
          <a:xfrm>
            <a:off x="2777835" y="2993826"/>
            <a:ext cx="6636326" cy="899261"/>
          </a:xfrm>
          <a:prstGeom prst="flowChartProcess">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t>MARGINAL FOOD SECURITY</a:t>
            </a:r>
          </a:p>
          <a:p>
            <a:pPr algn="ctr"/>
            <a:r>
              <a:rPr lang="en-US" sz="1600">
                <a:solidFill>
                  <a:srgbClr val="0A0A0A"/>
                </a:solidFill>
                <a:effectLst/>
                <a:latin typeface="Arial" panose="020B0604020202020204" pitchFamily="34" charset="0"/>
                <a:ea typeface="Calibri" panose="020F0502020204030204" pitchFamily="34" charset="0"/>
              </a:rPr>
              <a:t>Concern that food will run out before being able to afford more</a:t>
            </a:r>
            <a:endParaRPr lang="en-US" sz="1600"/>
          </a:p>
        </p:txBody>
      </p:sp>
      <p:sp>
        <p:nvSpPr>
          <p:cNvPr id="13" name="Flowchart: Process 12">
            <a:extLst>
              <a:ext uri="{FF2B5EF4-FFF2-40B4-BE49-F238E27FC236}">
                <a16:creationId xmlns:a16="http://schemas.microsoft.com/office/drawing/2014/main" id="{F41E2B8C-0F30-BF8D-DDBE-FCDFB99CD1E0}"/>
              </a:ext>
            </a:extLst>
          </p:cNvPr>
          <p:cNvSpPr/>
          <p:nvPr/>
        </p:nvSpPr>
        <p:spPr>
          <a:xfrm>
            <a:off x="2777835" y="4140834"/>
            <a:ext cx="6636326" cy="717204"/>
          </a:xfrm>
          <a:prstGeom prst="flowChartProcess">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t>LOW FOOD SECURITY</a:t>
            </a:r>
          </a:p>
          <a:p>
            <a:pPr algn="ctr"/>
            <a:r>
              <a:rPr lang="en-US" b="1">
                <a:solidFill>
                  <a:srgbClr val="0A0A0A"/>
                </a:solidFill>
                <a:latin typeface="Arial" panose="020B0604020202020204" pitchFamily="34" charset="0"/>
                <a:ea typeface="Calibri" panose="020F0502020204030204" pitchFamily="34" charset="0"/>
              </a:rPr>
              <a:t>  </a:t>
            </a:r>
            <a:r>
              <a:rPr lang="en-US" sz="1600">
                <a:solidFill>
                  <a:srgbClr val="0A0A0A"/>
                </a:solidFill>
                <a:effectLst/>
                <a:latin typeface="Arial" panose="020B0604020202020204" pitchFamily="34" charset="0"/>
                <a:ea typeface="Calibri" panose="020F0502020204030204" pitchFamily="34" charset="0"/>
              </a:rPr>
              <a:t>Reduced quality, variety, or desirability of food intake</a:t>
            </a:r>
            <a:endParaRPr lang="en-US" sz="1600"/>
          </a:p>
        </p:txBody>
      </p:sp>
      <p:sp>
        <p:nvSpPr>
          <p:cNvPr id="15" name="Flowchart: Process 14">
            <a:extLst>
              <a:ext uri="{FF2B5EF4-FFF2-40B4-BE49-F238E27FC236}">
                <a16:creationId xmlns:a16="http://schemas.microsoft.com/office/drawing/2014/main" id="{9EB8D306-3774-0D57-2BCF-D25314AB616D}"/>
              </a:ext>
            </a:extLst>
          </p:cNvPr>
          <p:cNvSpPr/>
          <p:nvPr/>
        </p:nvSpPr>
        <p:spPr>
          <a:xfrm>
            <a:off x="2777835" y="5181459"/>
            <a:ext cx="6636326" cy="717203"/>
          </a:xfrm>
          <a:prstGeom prst="flowChartProcess">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t>VERY LOW FOOD SECURITY</a:t>
            </a:r>
          </a:p>
          <a:p>
            <a:pPr algn="ctr"/>
            <a:r>
              <a:rPr lang="en-US" sz="1600">
                <a:solidFill>
                  <a:srgbClr val="0A0A0A"/>
                </a:solidFill>
                <a:effectLst/>
                <a:latin typeface="Arial" panose="020B0604020202020204" pitchFamily="34" charset="0"/>
                <a:ea typeface="Calibri" panose="020F0502020204030204" pitchFamily="34" charset="0"/>
              </a:rPr>
              <a:t>Disrupted eating patterns resulting in reduced food intake</a:t>
            </a:r>
            <a:endParaRPr lang="en-US" sz="1600"/>
          </a:p>
        </p:txBody>
      </p:sp>
      <p:sp>
        <p:nvSpPr>
          <p:cNvPr id="16" name="TextBox 15">
            <a:extLst>
              <a:ext uri="{FF2B5EF4-FFF2-40B4-BE49-F238E27FC236}">
                <a16:creationId xmlns:a16="http://schemas.microsoft.com/office/drawing/2014/main" id="{BCA4E19F-78C7-E276-9786-C3A78E0E209E}"/>
              </a:ext>
            </a:extLst>
          </p:cNvPr>
          <p:cNvSpPr txBox="1"/>
          <p:nvPr/>
        </p:nvSpPr>
        <p:spPr>
          <a:xfrm>
            <a:off x="3834239" y="6366419"/>
            <a:ext cx="5579922" cy="319768"/>
          </a:xfrm>
          <a:prstGeom prst="rect">
            <a:avLst/>
          </a:prstGeom>
          <a:noFill/>
        </p:spPr>
        <p:txBody>
          <a:bodyPr wrap="square" rtlCol="0">
            <a:spAutoFit/>
          </a:bodyPr>
          <a:lstStyle/>
          <a:p>
            <a:pPr marL="0" marR="0">
              <a:lnSpc>
                <a:spcPts val="2025"/>
              </a:lnSpc>
              <a:spcBef>
                <a:spcPts val="0"/>
              </a:spcBef>
              <a:spcAft>
                <a:spcPts val="0"/>
              </a:spcAft>
            </a:pPr>
            <a:r>
              <a:rPr lang="en-US" sz="1200" u="sng">
                <a:solidFill>
                  <a:srgbClr val="333333"/>
                </a:solidFill>
                <a:effectLst/>
                <a:latin typeface="Arial" panose="020B0604020202020204" pitchFamily="34" charset="0"/>
                <a:ea typeface="Times New Roman" panose="02020603050405020304" pitchFamily="18" charset="0"/>
                <a:hlinkClick r:id="rId3"/>
              </a:rPr>
              <a:t>https://foodbank.msu.edu/snap/what-is-food-insecurity.html</a:t>
            </a:r>
            <a:endParaRPr lang="en-US" sz="1200" u="sng">
              <a:solidFill>
                <a:srgbClr val="333333"/>
              </a:solidFill>
              <a:effectLst/>
              <a:latin typeface="Arial" panose="020B0604020202020204" pitchFamily="34" charset="0"/>
              <a:ea typeface="Times New Roman" panose="02020603050405020304" pitchFamily="18" charset="0"/>
            </a:endParaRPr>
          </a:p>
        </p:txBody>
      </p:sp>
      <p:sp>
        <p:nvSpPr>
          <p:cNvPr id="17" name="TextBox 16">
            <a:extLst>
              <a:ext uri="{FF2B5EF4-FFF2-40B4-BE49-F238E27FC236}">
                <a16:creationId xmlns:a16="http://schemas.microsoft.com/office/drawing/2014/main" id="{0D7DE256-C91D-A8E7-DCEA-79E593A353D5}"/>
              </a:ext>
            </a:extLst>
          </p:cNvPr>
          <p:cNvSpPr txBox="1"/>
          <p:nvPr/>
        </p:nvSpPr>
        <p:spPr>
          <a:xfrm rot="20263972">
            <a:off x="2438341" y="4260662"/>
            <a:ext cx="1738163" cy="369332"/>
          </a:xfrm>
          <a:prstGeom prst="rect">
            <a:avLst/>
          </a:prstGeom>
          <a:noFill/>
        </p:spPr>
        <p:txBody>
          <a:bodyPr wrap="square" rtlCol="0">
            <a:spAutoFit/>
          </a:bodyPr>
          <a:lstStyle/>
          <a:p>
            <a:r>
              <a:rPr lang="en-US" b="1">
                <a:solidFill>
                  <a:srgbClr val="FF0000"/>
                </a:solidFill>
              </a:rPr>
              <a:t>FOOD INSECURE</a:t>
            </a:r>
          </a:p>
        </p:txBody>
      </p:sp>
      <p:sp>
        <p:nvSpPr>
          <p:cNvPr id="18" name="TextBox 17">
            <a:extLst>
              <a:ext uri="{FF2B5EF4-FFF2-40B4-BE49-F238E27FC236}">
                <a16:creationId xmlns:a16="http://schemas.microsoft.com/office/drawing/2014/main" id="{321E95C5-B66E-E4C7-034A-54ED5A319127}"/>
              </a:ext>
            </a:extLst>
          </p:cNvPr>
          <p:cNvSpPr txBox="1"/>
          <p:nvPr/>
        </p:nvSpPr>
        <p:spPr>
          <a:xfrm rot="20186531">
            <a:off x="2373555" y="5238933"/>
            <a:ext cx="1809721" cy="369332"/>
          </a:xfrm>
          <a:prstGeom prst="rect">
            <a:avLst/>
          </a:prstGeom>
          <a:noFill/>
        </p:spPr>
        <p:txBody>
          <a:bodyPr wrap="square" rtlCol="0">
            <a:spAutoFit/>
          </a:bodyPr>
          <a:lstStyle/>
          <a:p>
            <a:r>
              <a:rPr lang="en-US" b="1">
                <a:solidFill>
                  <a:srgbClr val="FF0000"/>
                </a:solidFill>
              </a:rPr>
              <a:t>FOOD INSECURE</a:t>
            </a:r>
          </a:p>
        </p:txBody>
      </p:sp>
    </p:spTree>
    <p:extLst>
      <p:ext uri="{BB962C8B-B14F-4D97-AF65-F5344CB8AC3E}">
        <p14:creationId xmlns:p14="http://schemas.microsoft.com/office/powerpoint/2010/main" val="3607695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0E6E2E-1C05-5776-DC74-47E713681A2D}"/>
              </a:ext>
            </a:extLst>
          </p:cNvPr>
          <p:cNvSpPr>
            <a:spLocks noGrp="1"/>
          </p:cNvSpPr>
          <p:nvPr>
            <p:ph idx="1"/>
          </p:nvPr>
        </p:nvSpPr>
        <p:spPr>
          <a:xfrm>
            <a:off x="4447308" y="591344"/>
            <a:ext cx="6906491" cy="5585619"/>
          </a:xfrm>
        </p:spPr>
        <p:txBody>
          <a:bodyPr anchor="ctr">
            <a:normAutofit/>
          </a:bodyPr>
          <a:lstStyle/>
          <a:p>
            <a:pPr marL="0" indent="0">
              <a:buNone/>
            </a:pPr>
            <a:r>
              <a:rPr lang="en-US"/>
              <a:t>Food Insecurity screening is becoming a Federal Requirement for Health Systems!</a:t>
            </a:r>
          </a:p>
        </p:txBody>
      </p:sp>
    </p:spTree>
    <p:extLst>
      <p:ext uri="{BB962C8B-B14F-4D97-AF65-F5344CB8AC3E}">
        <p14:creationId xmlns:p14="http://schemas.microsoft.com/office/powerpoint/2010/main" val="2402750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87A0C48-92BF-E326-375C-BB17C8E93EB8}"/>
              </a:ext>
            </a:extLst>
          </p:cNvPr>
          <p:cNvGraphicFramePr>
            <a:graphicFrameLocks noGrp="1"/>
          </p:cNvGraphicFramePr>
          <p:nvPr>
            <p:ph idx="1"/>
            <p:extLst>
              <p:ext uri="{D42A27DB-BD31-4B8C-83A1-F6EECF244321}">
                <p14:modId xmlns:p14="http://schemas.microsoft.com/office/powerpoint/2010/main" val="3608127012"/>
              </p:ext>
            </p:extLst>
          </p:nvPr>
        </p:nvGraphicFramePr>
        <p:xfrm>
          <a:off x="302419" y="491225"/>
          <a:ext cx="10515600" cy="5384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2356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7D7F5D-5124-145B-2763-9DB880768B6A}"/>
              </a:ext>
            </a:extLst>
          </p:cNvPr>
          <p:cNvSpPr>
            <a:spLocks noGrp="1"/>
          </p:cNvSpPr>
          <p:nvPr>
            <p:ph type="title"/>
          </p:nvPr>
        </p:nvSpPr>
        <p:spPr>
          <a:xfrm>
            <a:off x="1901162" y="314793"/>
            <a:ext cx="3722933" cy="5441430"/>
          </a:xfrm>
          <a:ln w="25400" cap="sq">
            <a:solidFill>
              <a:srgbClr val="FFFFFF"/>
            </a:solidFill>
            <a:miter lim="800000"/>
          </a:ln>
        </p:spPr>
        <p:txBody>
          <a:bodyPr vert="horz" wrap="square" lIns="91440" tIns="45720" rIns="91440" bIns="45720" rtlCol="0" anchor="ctr">
            <a:noAutofit/>
          </a:bodyPr>
          <a:lstStyle/>
          <a:p>
            <a:pPr algn="ctr"/>
            <a:r>
              <a:rPr lang="en-US" sz="3200" kern="1200">
                <a:solidFill>
                  <a:srgbClr val="FFFFFF"/>
                </a:solidFill>
                <a:latin typeface="+mj-lt"/>
                <a:ea typeface="+mj-ea"/>
                <a:cs typeface="+mj-cs"/>
              </a:rPr>
              <a:t>Community Health Centers (CHCs) and Federally Qualified Health Centers (FQHCs)may be where these screening are done and where clients receive care.</a:t>
            </a:r>
          </a:p>
        </p:txBody>
      </p:sp>
      <p:sp>
        <p:nvSpPr>
          <p:cNvPr id="13" name="Rectangle 12">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8E20E13-52BC-D6C1-4062-902B62577B13}"/>
              </a:ext>
            </a:extLst>
          </p:cNvPr>
          <p:cNvSpPr>
            <a:spLocks noGrp="1"/>
          </p:cNvSpPr>
          <p:nvPr>
            <p:ph idx="1"/>
          </p:nvPr>
        </p:nvSpPr>
        <p:spPr>
          <a:xfrm>
            <a:off x="6574536" y="640080"/>
            <a:ext cx="5053066" cy="2546604"/>
          </a:xfrm>
        </p:spPr>
        <p:txBody>
          <a:bodyPr vert="horz" lIns="91440" tIns="45720" rIns="91440" bIns="45720" rtlCol="0">
            <a:normAutofit/>
          </a:bodyPr>
          <a:lstStyle/>
          <a:p>
            <a:endParaRPr lang="en-US" sz="2000"/>
          </a:p>
          <a:p>
            <a:endParaRPr lang="en-US" sz="2000"/>
          </a:p>
        </p:txBody>
      </p:sp>
      <p:sp>
        <p:nvSpPr>
          <p:cNvPr id="4" name="TextBox 3">
            <a:extLst>
              <a:ext uri="{FF2B5EF4-FFF2-40B4-BE49-F238E27FC236}">
                <a16:creationId xmlns:a16="http://schemas.microsoft.com/office/drawing/2014/main" id="{7E740B73-4291-AEFA-75E3-B6D25AE6A170}"/>
              </a:ext>
            </a:extLst>
          </p:cNvPr>
          <p:cNvSpPr txBox="1"/>
          <p:nvPr/>
        </p:nvSpPr>
        <p:spPr>
          <a:xfrm>
            <a:off x="6852403" y="1003066"/>
            <a:ext cx="5057398" cy="2546605"/>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3600"/>
              <a:t>They are non-profit, community directed organizations designed to serve as the main primary and preventative care provider for millions of people in over 10,000 medically underserved communities across the United States.</a:t>
            </a:r>
          </a:p>
        </p:txBody>
      </p:sp>
    </p:spTree>
    <p:extLst>
      <p:ext uri="{BB962C8B-B14F-4D97-AF65-F5344CB8AC3E}">
        <p14:creationId xmlns:p14="http://schemas.microsoft.com/office/powerpoint/2010/main" val="277672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1BABF19C-4909-342F-5463-67DFE039A372}"/>
              </a:ext>
            </a:extLst>
          </p:cNvPr>
          <p:cNvSpPr>
            <a:spLocks noGrp="1"/>
          </p:cNvSpPr>
          <p:nvPr>
            <p:ph type="subTitle" idx="1"/>
          </p:nvPr>
        </p:nvSpPr>
        <p:spPr>
          <a:xfrm>
            <a:off x="6739465" y="4752794"/>
            <a:ext cx="3960246" cy="1461736"/>
          </a:xfrm>
        </p:spPr>
        <p:txBody>
          <a:bodyPr anchor="t">
            <a:normAutofit/>
          </a:bodyPr>
          <a:lstStyle/>
          <a:p>
            <a:pPr algn="l"/>
            <a:r>
              <a:rPr lang="en-US"/>
              <a:t>Housekeeping and Introductions</a:t>
            </a:r>
          </a:p>
        </p:txBody>
      </p:sp>
      <p:pic>
        <p:nvPicPr>
          <p:cNvPr id="7" name="Picture 6" descr="A colorful text with a heart&#10;&#10;Description automatically generated">
            <a:extLst>
              <a:ext uri="{FF2B5EF4-FFF2-40B4-BE49-F238E27FC236}">
                <a16:creationId xmlns:a16="http://schemas.microsoft.com/office/drawing/2014/main" id="{C810C173-176A-974C-8443-A3BCADCA7A6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9353" r="-2" b="26304"/>
          <a:stretch/>
        </p:blipFill>
        <p:spPr>
          <a:xfrm>
            <a:off x="1155556" y="637762"/>
            <a:ext cx="9889765" cy="3579308"/>
          </a:xfrm>
          <a:prstGeom prst="rect">
            <a:avLst/>
          </a:prstGeom>
        </p:spPr>
      </p:pic>
      <p:sp>
        <p:nvSpPr>
          <p:cNvPr id="23" name="Rectangle 22">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420" y="4549143"/>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135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956633-A5ED-4092-F17D-3A954E4E2A53}"/>
              </a:ext>
            </a:extLst>
          </p:cNvPr>
          <p:cNvSpPr>
            <a:spLocks noGrp="1"/>
          </p:cNvSpPr>
          <p:nvPr>
            <p:ph type="title"/>
          </p:nvPr>
        </p:nvSpPr>
        <p:spPr>
          <a:xfrm>
            <a:off x="1171074" y="1396686"/>
            <a:ext cx="3240506" cy="4064628"/>
          </a:xfrm>
        </p:spPr>
        <p:txBody>
          <a:bodyPr>
            <a:normAutofit/>
          </a:bodyPr>
          <a:lstStyle/>
          <a:p>
            <a:r>
              <a:rPr lang="en-US">
                <a:solidFill>
                  <a:srgbClr val="FFFFFF"/>
                </a:solidFill>
              </a:rPr>
              <a:t>CHCs are federally mandated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E8BE74E-4033-6C42-72C2-9F0F60015179}"/>
              </a:ext>
            </a:extLst>
          </p:cNvPr>
          <p:cNvSpPr>
            <a:spLocks noGrp="1"/>
          </p:cNvSpPr>
          <p:nvPr>
            <p:ph idx="1"/>
          </p:nvPr>
        </p:nvSpPr>
        <p:spPr>
          <a:xfrm>
            <a:off x="5370153" y="1526033"/>
            <a:ext cx="5536397" cy="3935281"/>
          </a:xfrm>
        </p:spPr>
        <p:txBody>
          <a:bodyPr>
            <a:normAutofit/>
          </a:bodyPr>
          <a:lstStyle/>
          <a:p>
            <a:pPr marL="514350" indent="-514350">
              <a:buAutoNum type="arabicPeriod"/>
            </a:pPr>
            <a:r>
              <a:rPr lang="en-US" sz="2000"/>
              <a:t>They offer comprehensive services based on community needs (i.e. medical, dental, vision, behavior, employment services, housing asst., opioid use treatment etc.)</a:t>
            </a:r>
          </a:p>
          <a:p>
            <a:pPr marL="514350" indent="-514350">
              <a:buAutoNum type="arabicPeriod"/>
            </a:pPr>
            <a:r>
              <a:rPr lang="en-US" sz="2000"/>
              <a:t>They are positioned in medically underserved regions</a:t>
            </a:r>
          </a:p>
          <a:p>
            <a:pPr marL="514350" indent="-514350">
              <a:buAutoNum type="arabicPeriod"/>
            </a:pPr>
            <a:r>
              <a:rPr lang="en-US" sz="2000"/>
              <a:t>They can not deny client’s care/services based solely on their insurance status or ability to pay. They must offer a sliding scale pay based on a client’s income.</a:t>
            </a:r>
          </a:p>
          <a:p>
            <a:pPr marL="514350" indent="-514350">
              <a:buAutoNum type="arabicPeriod"/>
            </a:pPr>
            <a:r>
              <a:rPr lang="en-US" sz="2000"/>
              <a:t>At least 51% of the governing board must be members of the CHC’s key population.</a:t>
            </a:r>
          </a:p>
        </p:txBody>
      </p:sp>
    </p:spTree>
    <p:extLst>
      <p:ext uri="{BB962C8B-B14F-4D97-AF65-F5344CB8AC3E}">
        <p14:creationId xmlns:p14="http://schemas.microsoft.com/office/powerpoint/2010/main" val="4281647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6AB467E-D21B-4379-5F74-2681D56EBA7C}"/>
              </a:ext>
            </a:extLst>
          </p:cNvPr>
          <p:cNvPicPr>
            <a:picLocks noChangeAspect="1"/>
          </p:cNvPicPr>
          <p:nvPr/>
        </p:nvPicPr>
        <p:blipFill rotWithShape="1">
          <a:blip r:embed="rId3">
            <a:duotone>
              <a:schemeClr val="bg2">
                <a:shade val="45000"/>
                <a:satMod val="135000"/>
              </a:schemeClr>
              <a:prstClr val="white"/>
            </a:duotone>
          </a:blip>
          <a:srcRect t="10413" b="14587"/>
          <a:stretch/>
        </p:blipFill>
        <p:spPr>
          <a:xfrm>
            <a:off x="20" y="10"/>
            <a:ext cx="12191980" cy="6857990"/>
          </a:xfrm>
          <a:prstGeom prst="rect">
            <a:avLst/>
          </a:prstGeom>
        </p:spPr>
      </p:pic>
      <p:sp>
        <p:nvSpPr>
          <p:cNvPr id="17" name="Rectangle 16">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BBE098-B8DD-AE2B-BAE0-5846933E63A6}"/>
              </a:ext>
            </a:extLst>
          </p:cNvPr>
          <p:cNvSpPr>
            <a:spLocks noGrp="1"/>
          </p:cNvSpPr>
          <p:nvPr>
            <p:ph type="title"/>
          </p:nvPr>
        </p:nvSpPr>
        <p:spPr>
          <a:xfrm>
            <a:off x="838200" y="1237785"/>
            <a:ext cx="10515600" cy="452903"/>
          </a:xfrm>
        </p:spPr>
        <p:txBody>
          <a:bodyPr>
            <a:normAutofit fontScale="90000"/>
          </a:bodyPr>
          <a:lstStyle/>
          <a:p>
            <a:r>
              <a:rPr lang="en-US"/>
              <a:t>Here are some of those reasons we have identified.  </a:t>
            </a:r>
            <a:br>
              <a:rPr lang="en-US"/>
            </a:br>
            <a:r>
              <a:rPr lang="en-US"/>
              <a:t>We also want caregivers to be able to identify these barriers of disclosure:</a:t>
            </a:r>
          </a:p>
        </p:txBody>
      </p:sp>
      <p:graphicFrame>
        <p:nvGraphicFramePr>
          <p:cNvPr id="18" name="Content Placeholder 2">
            <a:extLst>
              <a:ext uri="{FF2B5EF4-FFF2-40B4-BE49-F238E27FC236}">
                <a16:creationId xmlns:a16="http://schemas.microsoft.com/office/drawing/2014/main" id="{33E6F5DB-199C-DD38-893D-53DE7FA8F870}"/>
              </a:ext>
            </a:extLst>
          </p:cNvPr>
          <p:cNvGraphicFramePr>
            <a:graphicFrameLocks noGrp="1"/>
          </p:cNvGraphicFramePr>
          <p:nvPr>
            <p:ph idx="1"/>
            <p:extLst>
              <p:ext uri="{D42A27DB-BD31-4B8C-83A1-F6EECF244321}">
                <p14:modId xmlns:p14="http://schemas.microsoft.com/office/powerpoint/2010/main" val="3156077149"/>
              </p:ext>
            </p:extLst>
          </p:nvPr>
        </p:nvGraphicFramePr>
        <p:xfrm>
          <a:off x="838200" y="3033131"/>
          <a:ext cx="10515600" cy="38248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40434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5A94C19-784D-CB83-FEF6-B52068121D1A}"/>
              </a:ext>
            </a:extLst>
          </p:cNvPr>
          <p:cNvSpPr>
            <a:spLocks noGrp="1"/>
          </p:cNvSpPr>
          <p:nvPr>
            <p:ph idx="1"/>
          </p:nvPr>
        </p:nvSpPr>
        <p:spPr>
          <a:xfrm>
            <a:off x="732166" y="1331572"/>
            <a:ext cx="5558489" cy="4351338"/>
          </a:xfrm>
        </p:spPr>
        <p:txBody>
          <a:bodyPr>
            <a:normAutofit/>
          </a:bodyPr>
          <a:lstStyle/>
          <a:p>
            <a:pPr marL="0" indent="0">
              <a:buNone/>
            </a:pPr>
            <a:r>
              <a:rPr lang="en-US" sz="4400"/>
              <a:t>What are some reasons that you think patients would not disclose these barriers with their Health Care Provider (HCP)?</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6575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E01B5-C4B4-5A5B-3441-2933464B867C}"/>
              </a:ext>
            </a:extLst>
          </p:cNvPr>
          <p:cNvSpPr>
            <a:spLocks noGrp="1"/>
          </p:cNvSpPr>
          <p:nvPr>
            <p:ph type="title"/>
          </p:nvPr>
        </p:nvSpPr>
        <p:spPr>
          <a:xfrm>
            <a:off x="2739735" y="277091"/>
            <a:ext cx="7263246" cy="646257"/>
          </a:xfrm>
        </p:spPr>
        <p:txBody>
          <a:bodyPr>
            <a:normAutofit fontScale="90000"/>
          </a:bodyPr>
          <a:lstStyle/>
          <a:p>
            <a:r>
              <a:rPr lang="en-US" b="1" u="sng"/>
              <a:t>Sample Food In-Security Survey</a:t>
            </a:r>
            <a:r>
              <a:rPr lang="en-US"/>
              <a:t>:</a:t>
            </a:r>
          </a:p>
        </p:txBody>
      </p:sp>
      <p:sp>
        <p:nvSpPr>
          <p:cNvPr id="3" name="Content Placeholder 2">
            <a:extLst>
              <a:ext uri="{FF2B5EF4-FFF2-40B4-BE49-F238E27FC236}">
                <a16:creationId xmlns:a16="http://schemas.microsoft.com/office/drawing/2014/main" id="{11F1AF4A-84CD-1EB1-115A-87019D77016F}"/>
              </a:ext>
            </a:extLst>
          </p:cNvPr>
          <p:cNvSpPr>
            <a:spLocks noGrp="1"/>
          </p:cNvSpPr>
          <p:nvPr>
            <p:ph idx="1"/>
          </p:nvPr>
        </p:nvSpPr>
        <p:spPr>
          <a:xfrm>
            <a:off x="332509" y="1177636"/>
            <a:ext cx="11610109" cy="5500255"/>
          </a:xfrm>
        </p:spPr>
        <p:txBody>
          <a:bodyPr>
            <a:normAutofit fontScale="70000" lnSpcReduction="20000"/>
          </a:bodyPr>
          <a:lstStyle/>
          <a:p>
            <a:pPr marL="342900" marR="0" indent="-342900" algn="l">
              <a:buAutoNum type="arabicPeriod"/>
            </a:pPr>
            <a:r>
              <a:rPr lang="en-US" sz="1800">
                <a:solidFill>
                  <a:srgbClr val="333333"/>
                </a:solidFill>
                <a:effectLst/>
                <a:latin typeface="Arial" panose="020B0604020202020204" pitchFamily="34" charset="0"/>
                <a:ea typeface="Times New Roman" panose="02020603050405020304" pitchFamily="18" charset="0"/>
              </a:rPr>
              <a:t>In the last 6 months is the following statement often, sometimes, or never true for you:                                                                                                   "</a:t>
            </a:r>
            <a:r>
              <a:rPr lang="en-US" sz="1800" i="1">
                <a:effectLst/>
                <a:latin typeface="Times New Roman" panose="02020603050405020304" pitchFamily="18" charset="0"/>
                <a:ea typeface="Times New Roman" panose="02020603050405020304" pitchFamily="18" charset="0"/>
              </a:rPr>
              <a:t>The food that I bought just didn't last, and I didn't have the money to get more.</a:t>
            </a:r>
            <a:r>
              <a:rPr lang="en-US" sz="1800">
                <a:effectLst/>
                <a:latin typeface="Times New Roman" panose="02020603050405020304" pitchFamily="18" charset="0"/>
                <a:ea typeface="Times New Roman" panose="02020603050405020304" pitchFamily="18" charset="0"/>
              </a:rPr>
              <a:t>“</a:t>
            </a:r>
          </a:p>
          <a:p>
            <a:pPr marL="0" marR="0" indent="0" algn="l">
              <a:buNone/>
            </a:pPr>
            <a:endParaRPr lang="en-US" sz="1800">
              <a:effectLst/>
              <a:latin typeface="Times New Roman" panose="02020603050405020304" pitchFamily="18" charset="0"/>
              <a:ea typeface="Times New Roman" panose="02020603050405020304" pitchFamily="18" charset="0"/>
            </a:endParaRPr>
          </a:p>
          <a:p>
            <a:pPr marL="342900" marR="0" lvl="0" indent="-342900" algn="l">
              <a:lnSpc>
                <a:spcPct val="107000"/>
              </a:lnSpc>
              <a:spcBef>
                <a:spcPts val="0"/>
              </a:spcBef>
              <a:spcAft>
                <a:spcPts val="0"/>
              </a:spcAft>
              <a:buSzPts val="1000"/>
              <a:buFont typeface="Symbol" panose="05050102010706020507" pitchFamily="18" charset="2"/>
              <a:buChar char=""/>
              <a:tabLst>
                <a:tab pos="457200" algn="l"/>
              </a:tabLst>
            </a:pPr>
            <a:r>
              <a:rPr lang="en-US" sz="1800" kern="10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Often True (1 point)</a:t>
            </a:r>
            <a:endParaRPr lang="en-US" sz="1800" kern="10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SzPts val="1000"/>
              <a:buFont typeface="Symbol" panose="05050102010706020507" pitchFamily="18" charset="2"/>
              <a:buChar char=""/>
              <a:tabLst>
                <a:tab pos="457200" algn="l"/>
              </a:tabLst>
            </a:pPr>
            <a:r>
              <a:rPr lang="en-US" sz="1800" kern="10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Sometimes True (1 point)</a:t>
            </a:r>
            <a:endParaRPr lang="en-US" sz="1800" kern="10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342900" algn="l">
              <a:lnSpc>
                <a:spcPct val="107000"/>
              </a:lnSpc>
              <a:spcBef>
                <a:spcPts val="0"/>
              </a:spcBef>
              <a:spcAft>
                <a:spcPts val="800"/>
              </a:spcAft>
              <a:buSzPts val="1000"/>
              <a:buFont typeface="Symbol" panose="05050102010706020507" pitchFamily="18" charset="2"/>
              <a:buChar char=""/>
              <a:tabLst>
                <a:tab pos="457200" algn="l"/>
              </a:tabLst>
            </a:pPr>
            <a:r>
              <a:rPr lang="en-US" sz="1800" kern="10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Never True (0 points)</a:t>
            </a:r>
          </a:p>
          <a:p>
            <a:pPr marL="0" marR="0" lvl="0" indent="0" algn="l">
              <a:lnSpc>
                <a:spcPct val="107000"/>
              </a:lnSpc>
              <a:spcBef>
                <a:spcPts val="0"/>
              </a:spcBef>
              <a:spcAft>
                <a:spcPts val="800"/>
              </a:spcAft>
              <a:buSzPts val="1000"/>
              <a:buNone/>
              <a:tabLst>
                <a:tab pos="457200" algn="l"/>
              </a:tabLst>
            </a:pPr>
            <a:r>
              <a:rPr lang="en-US" sz="1800" kern="100">
                <a:solidFill>
                  <a:srgbClr val="333333"/>
                </a:solidFill>
                <a:latin typeface="Arial" panose="020B0604020202020204" pitchFamily="34" charset="0"/>
                <a:ea typeface="Calibri" panose="020F0502020204030204" pitchFamily="34" charset="0"/>
                <a:cs typeface="Times New Roman" panose="02020603050405020304" pitchFamily="18" charset="0"/>
              </a:rPr>
              <a:t>2. </a:t>
            </a:r>
            <a:r>
              <a:rPr lang="en-US" sz="1800" kern="100">
                <a:solidFill>
                  <a:srgbClr val="444444"/>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In the last 6 months, is the following statement often, sometimes, or never true for you: “</a:t>
            </a:r>
            <a:r>
              <a:rPr lang="en-US" sz="1800" i="1" kern="10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I couldn’t afford to eat balanced meals</a:t>
            </a:r>
            <a:r>
              <a:rPr lang="en-US" sz="1800" kern="10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t>
            </a:r>
            <a:endParaRPr lang="en-US" sz="1800" kern="10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SzPts val="1000"/>
              <a:buFont typeface="Symbol" panose="05050102010706020507" pitchFamily="18" charset="2"/>
              <a:buChar char=""/>
              <a:tabLst>
                <a:tab pos="457200" algn="l"/>
                <a:tab pos="457200" algn="l"/>
              </a:tabLst>
            </a:pPr>
            <a:r>
              <a:rPr lang="en-US" sz="1800" kern="10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Often True (1 point)</a:t>
            </a:r>
            <a:endParaRPr lang="en-US" sz="1800" kern="10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SzPts val="1000"/>
              <a:buFont typeface="Symbol" panose="05050102010706020507" pitchFamily="18" charset="2"/>
              <a:buChar char=""/>
              <a:tabLst>
                <a:tab pos="457200" algn="l"/>
                <a:tab pos="457200" algn="l"/>
              </a:tabLst>
            </a:pPr>
            <a:r>
              <a:rPr lang="en-US" sz="1800" kern="10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Sometimes True (1 point)</a:t>
            </a:r>
            <a:endParaRPr lang="en-US" sz="1800" kern="10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342900" algn="l">
              <a:lnSpc>
                <a:spcPct val="107000"/>
              </a:lnSpc>
              <a:spcBef>
                <a:spcPts val="0"/>
              </a:spcBef>
              <a:spcAft>
                <a:spcPts val="800"/>
              </a:spcAft>
              <a:buSzPts val="1000"/>
              <a:buFont typeface="Symbol" panose="05050102010706020507" pitchFamily="18" charset="2"/>
              <a:buChar char=""/>
              <a:tabLst>
                <a:tab pos="457200" algn="l"/>
                <a:tab pos="457200" algn="l"/>
              </a:tabLst>
            </a:pPr>
            <a:r>
              <a:rPr lang="en-US" sz="1800" kern="10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Never True (0 points)</a:t>
            </a:r>
            <a:r>
              <a:rPr lang="en-US" sz="1800" kern="100">
                <a:solidFill>
                  <a:srgbClr val="444444"/>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a:lnSpc>
                <a:spcPct val="107000"/>
              </a:lnSpc>
              <a:spcBef>
                <a:spcPts val="0"/>
              </a:spcBef>
              <a:spcAft>
                <a:spcPts val="800"/>
              </a:spcAft>
              <a:buSzPts val="1000"/>
              <a:buNone/>
              <a:tabLst>
                <a:tab pos="457200" algn="l"/>
                <a:tab pos="457200" algn="l"/>
              </a:tabLst>
            </a:pPr>
            <a:r>
              <a:rPr lang="en-US" sz="1800" kern="100">
                <a:solidFill>
                  <a:srgbClr val="444444"/>
                </a:solidFill>
                <a:latin typeface="Calibri" panose="020F0502020204030204" pitchFamily="34" charset="0"/>
                <a:ea typeface="Calibri" panose="020F0502020204030204" pitchFamily="34" charset="0"/>
                <a:cs typeface="Times New Roman" panose="02020603050405020304" pitchFamily="18" charset="0"/>
              </a:rPr>
              <a:t>3.  </a:t>
            </a:r>
            <a:r>
              <a:rPr lang="en-US" sz="1800" kern="10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In the last 6 months, did you ever cut the size of your meals or skip meals because there wasn't enough money for food?</a:t>
            </a:r>
            <a:endParaRPr lang="en-US" sz="1800" kern="10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SzPts val="1000"/>
              <a:buFont typeface="Symbol" panose="05050102010706020507" pitchFamily="18" charset="2"/>
              <a:buChar char=""/>
              <a:tabLst>
                <a:tab pos="457200" algn="l"/>
                <a:tab pos="457200" algn="l"/>
                <a:tab pos="457200" algn="l"/>
              </a:tabLst>
            </a:pPr>
            <a:r>
              <a:rPr lang="en-US" sz="1800" kern="10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Yes (1 point)</a:t>
            </a:r>
            <a:endParaRPr lang="en-US" sz="1800" kern="10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342900" algn="l">
              <a:lnSpc>
                <a:spcPct val="107000"/>
              </a:lnSpc>
              <a:spcBef>
                <a:spcPts val="0"/>
              </a:spcBef>
              <a:spcAft>
                <a:spcPts val="800"/>
              </a:spcAft>
              <a:buSzPts val="1000"/>
              <a:buFont typeface="Symbol" panose="05050102010706020507" pitchFamily="18" charset="2"/>
              <a:buChar char=""/>
              <a:tabLst>
                <a:tab pos="457200" algn="l"/>
                <a:tab pos="457200" algn="l"/>
                <a:tab pos="457200" algn="l"/>
              </a:tabLst>
            </a:pPr>
            <a:r>
              <a:rPr lang="en-US" sz="1800" kern="10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No (0 points)</a:t>
            </a:r>
          </a:p>
          <a:p>
            <a:pPr marL="0" marR="0" lvl="0" indent="0" algn="l">
              <a:lnSpc>
                <a:spcPct val="107000"/>
              </a:lnSpc>
              <a:spcBef>
                <a:spcPts val="0"/>
              </a:spcBef>
              <a:spcAft>
                <a:spcPts val="800"/>
              </a:spcAft>
              <a:buSzPts val="1000"/>
              <a:buNone/>
              <a:tabLst>
                <a:tab pos="457200" algn="l"/>
                <a:tab pos="457200" algn="l"/>
                <a:tab pos="457200" algn="l"/>
              </a:tabLst>
            </a:pPr>
            <a:r>
              <a:rPr lang="en-US" sz="1800" kern="100">
                <a:solidFill>
                  <a:srgbClr val="444444"/>
                </a:solidFill>
                <a:effectLst/>
                <a:latin typeface="Calibri" panose="020F0502020204030204" pitchFamily="34" charset="0"/>
                <a:ea typeface="Calibri" panose="020F0502020204030204" pitchFamily="34" charset="0"/>
                <a:cs typeface="Times New Roman" panose="02020603050405020304" pitchFamily="18" charset="0"/>
              </a:rPr>
              <a:t>3.   </a:t>
            </a:r>
            <a:r>
              <a:rPr lang="en-US" sz="1800" kern="10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If you answered “Yes” to the previous question, how often did this happen?</a:t>
            </a:r>
            <a:endParaRPr lang="en-US" sz="1800" kern="10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SzPts val="1000"/>
              <a:buFont typeface="Symbol" panose="05050102010706020507" pitchFamily="18" charset="2"/>
              <a:buChar char=""/>
              <a:tabLst>
                <a:tab pos="457200" algn="l"/>
                <a:tab pos="457200" algn="l"/>
                <a:tab pos="457200" algn="l"/>
                <a:tab pos="457200" algn="l"/>
              </a:tabLst>
            </a:pPr>
            <a:r>
              <a:rPr lang="en-US" sz="1800" kern="10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Almost every month (1 points)</a:t>
            </a:r>
            <a:endParaRPr lang="en-US" sz="1800" kern="10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SzPts val="1000"/>
              <a:buFont typeface="Symbol" panose="05050102010706020507" pitchFamily="18" charset="2"/>
              <a:buChar char=""/>
              <a:tabLst>
                <a:tab pos="457200" algn="l"/>
                <a:tab pos="457200" algn="l"/>
                <a:tab pos="457200" algn="l"/>
                <a:tab pos="457200" algn="l"/>
              </a:tabLst>
            </a:pPr>
            <a:r>
              <a:rPr lang="en-US" sz="1800" kern="10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Some months but not every month (1 points)</a:t>
            </a:r>
            <a:endParaRPr lang="en-US" sz="1800" kern="10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SzPts val="1000"/>
              <a:buFont typeface="Symbol" panose="05050102010706020507" pitchFamily="18" charset="2"/>
              <a:buChar char=""/>
              <a:tabLst>
                <a:tab pos="457200" algn="l"/>
                <a:tab pos="457200" algn="l"/>
                <a:tab pos="457200" algn="l"/>
                <a:tab pos="457200" algn="l"/>
              </a:tabLst>
            </a:pPr>
            <a:r>
              <a:rPr lang="en-US" sz="1800" kern="10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Only 1 or 2 months (0 points)</a:t>
            </a:r>
          </a:p>
          <a:p>
            <a:pPr marL="0" marR="0" lvl="0" indent="0" algn="l">
              <a:lnSpc>
                <a:spcPct val="107000"/>
              </a:lnSpc>
              <a:spcBef>
                <a:spcPts val="0"/>
              </a:spcBef>
              <a:spcAft>
                <a:spcPts val="0"/>
              </a:spcAft>
              <a:buSzPts val="1000"/>
              <a:buNone/>
              <a:tabLst>
                <a:tab pos="457200" algn="l"/>
                <a:tab pos="457200" algn="l"/>
                <a:tab pos="457200" algn="l"/>
                <a:tab pos="457200" algn="l"/>
              </a:tabLst>
            </a:pPr>
            <a:endParaRPr lang="en-US" sz="1800" kern="10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a:lnSpc>
                <a:spcPct val="107000"/>
              </a:lnSpc>
              <a:spcBef>
                <a:spcPts val="0"/>
              </a:spcBef>
              <a:spcAft>
                <a:spcPts val="800"/>
              </a:spcAft>
              <a:buSzPts val="1000"/>
              <a:buNone/>
              <a:tabLst>
                <a:tab pos="457200" algn="l"/>
                <a:tab pos="457200" algn="l"/>
                <a:tab pos="457200" algn="l"/>
              </a:tabLst>
            </a:pPr>
            <a:r>
              <a:rPr lang="en-US" sz="1800" kern="10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4.  In the last 12 months, did you ever eat less than you felt you should because there wasn't enough money for food?</a:t>
            </a:r>
            <a:endParaRPr lang="en-US" sz="1800" kern="10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SzPts val="1000"/>
              <a:buFont typeface="Symbol" panose="05050102010706020507" pitchFamily="18" charset="2"/>
              <a:buChar char=""/>
              <a:tabLst>
                <a:tab pos="457200" algn="l"/>
                <a:tab pos="457200" algn="l"/>
                <a:tab pos="457200" algn="l"/>
                <a:tab pos="457200" algn="l"/>
              </a:tabLst>
            </a:pPr>
            <a:r>
              <a:rPr lang="en-US" sz="1800" kern="10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Yes (1 points)</a:t>
            </a:r>
            <a:endParaRPr lang="en-US" sz="1800" kern="10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SzPts val="1000"/>
              <a:buFont typeface="Symbol" panose="05050102010706020507" pitchFamily="18" charset="2"/>
              <a:buChar char=""/>
              <a:tabLst>
                <a:tab pos="457200" algn="l"/>
                <a:tab pos="457200" algn="l"/>
                <a:tab pos="457200" algn="l"/>
                <a:tab pos="457200" algn="l"/>
              </a:tabLst>
            </a:pPr>
            <a:r>
              <a:rPr lang="en-US" sz="1800" kern="10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No (0 points)</a:t>
            </a:r>
          </a:p>
          <a:p>
            <a:pPr marL="0" marR="0" lvl="0" indent="0" algn="l">
              <a:lnSpc>
                <a:spcPct val="107000"/>
              </a:lnSpc>
              <a:spcBef>
                <a:spcPts val="0"/>
              </a:spcBef>
              <a:spcAft>
                <a:spcPts val="0"/>
              </a:spcAft>
              <a:buSzPts val="1000"/>
              <a:buNone/>
              <a:tabLst>
                <a:tab pos="457200" algn="l"/>
                <a:tab pos="457200" algn="l"/>
                <a:tab pos="457200" algn="l"/>
                <a:tab pos="457200" algn="l"/>
              </a:tabLst>
            </a:pPr>
            <a:endParaRPr lang="en-US" sz="1800" kern="10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a:lnSpc>
                <a:spcPct val="107000"/>
              </a:lnSpc>
              <a:spcBef>
                <a:spcPts val="0"/>
              </a:spcBef>
              <a:spcAft>
                <a:spcPts val="800"/>
              </a:spcAft>
              <a:buSzPts val="1000"/>
              <a:buNone/>
              <a:tabLst>
                <a:tab pos="457200" algn="l"/>
                <a:tab pos="457200" algn="l"/>
                <a:tab pos="457200" algn="l"/>
              </a:tabLst>
            </a:pPr>
            <a:r>
              <a:rPr lang="en-US" sz="1800" kern="10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5.  In the last 12 months, were you every hungry but didn't eat because there wasn't enough money for food?</a:t>
            </a:r>
            <a:endParaRPr lang="en-US" sz="1800" kern="10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SzPts val="1000"/>
              <a:buFont typeface="Symbol" panose="05050102010706020507" pitchFamily="18" charset="2"/>
              <a:buChar char=""/>
              <a:tabLst>
                <a:tab pos="457200" algn="l"/>
                <a:tab pos="457200" algn="l"/>
                <a:tab pos="457200" algn="l"/>
                <a:tab pos="457200" algn="l"/>
              </a:tabLst>
            </a:pPr>
            <a:r>
              <a:rPr lang="en-US" sz="1800" kern="10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Yes (1 points)</a:t>
            </a:r>
            <a:endParaRPr lang="en-US" sz="1800" kern="10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SzPts val="1000"/>
              <a:buFont typeface="Symbol" panose="05050102010706020507" pitchFamily="18" charset="2"/>
              <a:buChar char=""/>
              <a:tabLst>
                <a:tab pos="457200" algn="l"/>
                <a:tab pos="457200" algn="l"/>
                <a:tab pos="457200" algn="l"/>
                <a:tab pos="457200" algn="l"/>
              </a:tabLst>
            </a:pPr>
            <a:r>
              <a:rPr lang="en-US" sz="1800" kern="10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No ( 0 points)</a:t>
            </a:r>
            <a:endParaRPr lang="en-US" sz="1800" kern="100">
              <a:solidFill>
                <a:srgbClr val="444444"/>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2070300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A198078-9BB3-B680-F7D5-D7D97F5E6B06}"/>
              </a:ext>
            </a:extLst>
          </p:cNvPr>
          <p:cNvSpPr txBox="1"/>
          <p:nvPr/>
        </p:nvSpPr>
        <p:spPr>
          <a:xfrm>
            <a:off x="838200" y="459863"/>
            <a:ext cx="10515600" cy="100459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100" kern="1200">
                <a:solidFill>
                  <a:srgbClr val="FFFFFF"/>
                </a:solidFill>
                <a:latin typeface="+mj-lt"/>
                <a:ea typeface="+mj-ea"/>
                <a:cs typeface="+mj-cs"/>
              </a:rPr>
              <a:t>Add your total below to determine your Clients/patients level of food security:</a:t>
            </a:r>
          </a:p>
        </p:txBody>
      </p:sp>
      <p:sp>
        <p:nvSpPr>
          <p:cNvPr id="24" name="Rectangle: Rounded Corners 23">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3C0AD1C-84DD-6618-499D-AA33B40EEDF6}"/>
              </a:ext>
            </a:extLst>
          </p:cNvPr>
          <p:cNvSpPr txBox="1"/>
          <p:nvPr/>
        </p:nvSpPr>
        <p:spPr>
          <a:xfrm>
            <a:off x="1759527" y="6604084"/>
            <a:ext cx="10030691" cy="253916"/>
          </a:xfrm>
          <a:prstGeom prst="rect">
            <a:avLst/>
          </a:prstGeom>
          <a:noFill/>
        </p:spPr>
        <p:txBody>
          <a:bodyPr wrap="square" rtlCol="0">
            <a:spAutoFit/>
          </a:bodyPr>
          <a:lstStyle/>
          <a:p>
            <a:pPr marL="0" marR="0">
              <a:spcAft>
                <a:spcPts val="600"/>
              </a:spcAft>
            </a:pPr>
            <a:r>
              <a:rPr lang="en-US" sz="1050" i="1">
                <a:solidFill>
                  <a:srgbClr val="444444"/>
                </a:solidFill>
                <a:effectLst/>
                <a:latin typeface="Arial" panose="020B0604020202020204" pitchFamily="34" charset="0"/>
                <a:ea typeface="Times New Roman" panose="02020603050405020304" pitchFamily="18" charset="0"/>
              </a:rPr>
              <a:t>**U.S Household Food Security Survey Module: Six-Item Short Form created by the Economic Research Service of the USDA.</a:t>
            </a:r>
            <a:endParaRPr lang="en-US" sz="1050">
              <a:effectLst/>
              <a:latin typeface="Times New Roman" panose="02020603050405020304" pitchFamily="18" charset="0"/>
              <a:ea typeface="Times New Roman" panose="02020603050405020304" pitchFamily="18" charset="0"/>
            </a:endParaRPr>
          </a:p>
        </p:txBody>
      </p:sp>
      <p:graphicFrame>
        <p:nvGraphicFramePr>
          <p:cNvPr id="18" name="TextBox 14">
            <a:extLst>
              <a:ext uri="{FF2B5EF4-FFF2-40B4-BE49-F238E27FC236}">
                <a16:creationId xmlns:a16="http://schemas.microsoft.com/office/drawing/2014/main" id="{1078BCEB-7254-81B8-6714-E7020AAA7F41}"/>
              </a:ext>
            </a:extLst>
          </p:cNvPr>
          <p:cNvGraphicFramePr/>
          <p:nvPr>
            <p:extLst>
              <p:ext uri="{D42A27DB-BD31-4B8C-83A1-F6EECF244321}">
                <p14:modId xmlns:p14="http://schemas.microsoft.com/office/powerpoint/2010/main" val="1299578731"/>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4405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0C51A0-8B91-5484-B1C6-647FFBD4817A}"/>
              </a:ext>
            </a:extLst>
          </p:cNvPr>
          <p:cNvPicPr>
            <a:picLocks noChangeAspect="1"/>
          </p:cNvPicPr>
          <p:nvPr/>
        </p:nvPicPr>
        <p:blipFill rotWithShape="1">
          <a:blip r:embed="rId3"/>
          <a:srcRect/>
          <a:stretch/>
        </p:blipFill>
        <p:spPr>
          <a:xfrm>
            <a:off x="20" y="10"/>
            <a:ext cx="12191979" cy="6857989"/>
          </a:xfrm>
          <a:prstGeom prst="rect">
            <a:avLst/>
          </a:prstGeom>
        </p:spPr>
      </p:pic>
      <p:sp useBgFill="1">
        <p:nvSpPr>
          <p:cNvPr id="9" name="Freeform: Shape 8">
            <a:extLst>
              <a:ext uri="{FF2B5EF4-FFF2-40B4-BE49-F238E27FC236}">
                <a16:creationId xmlns:a16="http://schemas.microsoft.com/office/drawing/2014/main" id="{1BF4DD63-CE83-4A2A-994E-8598C22E6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9" y="1498601"/>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50BB057-11A0-2710-FFE9-D4AE5C40AB44}"/>
              </a:ext>
            </a:extLst>
          </p:cNvPr>
          <p:cNvSpPr>
            <a:spLocks noGrp="1"/>
          </p:cNvSpPr>
          <p:nvPr>
            <p:ph idx="1"/>
          </p:nvPr>
        </p:nvSpPr>
        <p:spPr>
          <a:xfrm>
            <a:off x="1287463" y="2926800"/>
            <a:ext cx="4391024" cy="2291086"/>
          </a:xfrm>
        </p:spPr>
        <p:txBody>
          <a:bodyPr>
            <a:normAutofit/>
          </a:bodyPr>
          <a:lstStyle/>
          <a:p>
            <a:pPr marL="0" indent="0">
              <a:buNone/>
            </a:pPr>
            <a:r>
              <a:rPr lang="en-US" sz="2400">
                <a:solidFill>
                  <a:schemeClr val="bg1">
                    <a:alpha val="80000"/>
                  </a:schemeClr>
                </a:solidFill>
              </a:rPr>
              <a:t> USDA data shows In 2020, 38.3 million people lived in food in-secure households. </a:t>
            </a:r>
          </a:p>
        </p:txBody>
      </p:sp>
      <p:sp>
        <p:nvSpPr>
          <p:cNvPr id="11" name="Freeform: Shape 10">
            <a:extLst>
              <a:ext uri="{FF2B5EF4-FFF2-40B4-BE49-F238E27FC236}">
                <a16:creationId xmlns:a16="http://schemas.microsoft.com/office/drawing/2014/main" id="{127393A7-D6DA-410B-8699-AA56B57BF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EC44C88-69E3-42EE-86E8-9B45F712B7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163440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CE85DA-FEB5-CFCB-A79A-63FC94880A0D}"/>
              </a:ext>
            </a:extLst>
          </p:cNvPr>
          <p:cNvPicPr>
            <a:picLocks noChangeAspect="1"/>
          </p:cNvPicPr>
          <p:nvPr/>
        </p:nvPicPr>
        <p:blipFill>
          <a:blip r:embed="rId3"/>
          <a:stretch>
            <a:fillRect/>
          </a:stretch>
        </p:blipFill>
        <p:spPr>
          <a:xfrm>
            <a:off x="1357745" y="642548"/>
            <a:ext cx="9601200" cy="5572903"/>
          </a:xfrm>
          <a:prstGeom prst="rect">
            <a:avLst/>
          </a:prstGeom>
        </p:spPr>
      </p:pic>
    </p:spTree>
    <p:extLst>
      <p:ext uri="{BB962C8B-B14F-4D97-AF65-F5344CB8AC3E}">
        <p14:creationId xmlns:p14="http://schemas.microsoft.com/office/powerpoint/2010/main" val="4186749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A2CDB-B256-D837-2D88-8A349FB33A54}"/>
              </a:ext>
            </a:extLst>
          </p:cNvPr>
          <p:cNvSpPr>
            <a:spLocks noGrp="1"/>
          </p:cNvSpPr>
          <p:nvPr>
            <p:ph type="title"/>
          </p:nvPr>
        </p:nvSpPr>
        <p:spPr>
          <a:xfrm>
            <a:off x="609600" y="365125"/>
            <a:ext cx="11319164" cy="1325563"/>
          </a:xfrm>
        </p:spPr>
        <p:txBody>
          <a:bodyPr>
            <a:normAutofit fontScale="90000"/>
          </a:bodyPr>
          <a:lstStyle/>
          <a:p>
            <a:pPr marL="0" marR="0">
              <a:lnSpc>
                <a:spcPct val="107000"/>
              </a:lnSpc>
              <a:spcBef>
                <a:spcPts val="1200"/>
              </a:spcBef>
              <a:spcAft>
                <a:spcPts val="0"/>
              </a:spcAft>
            </a:pPr>
            <a:br>
              <a:rPr lang="en-US" sz="4000" b="1" kern="100">
                <a:solidFill>
                  <a:srgbClr val="333335"/>
                </a:solidFill>
                <a:effectLst/>
                <a:latin typeface="Helvetica" panose="020B0604020202020204" pitchFamily="34" charset="0"/>
                <a:ea typeface="Times New Roman" panose="02020603050405020304" pitchFamily="18" charset="0"/>
                <a:cs typeface="Times New Roman" panose="02020603050405020304" pitchFamily="18" charset="0"/>
              </a:rPr>
            </a:br>
            <a:br>
              <a:rPr lang="en-US" sz="4000" b="1" kern="100">
                <a:solidFill>
                  <a:srgbClr val="333335"/>
                </a:solidFill>
                <a:effectLst/>
                <a:latin typeface="Helvetica" panose="020B0604020202020204" pitchFamily="34" charset="0"/>
                <a:ea typeface="Times New Roman" panose="02020603050405020304" pitchFamily="18" charset="0"/>
                <a:cs typeface="Times New Roman" panose="02020603050405020304" pitchFamily="18" charset="0"/>
              </a:rPr>
            </a:br>
            <a:r>
              <a:rPr lang="en-US" sz="4000" b="1" kern="100">
                <a:solidFill>
                  <a:srgbClr val="333335"/>
                </a:solidFill>
                <a:effectLst/>
                <a:latin typeface="Helvetica" panose="020B0604020202020204" pitchFamily="34" charset="0"/>
                <a:ea typeface="Times New Roman" panose="02020603050405020304" pitchFamily="18" charset="0"/>
                <a:cs typeface="Times New Roman" panose="02020603050405020304" pitchFamily="18" charset="0"/>
              </a:rPr>
              <a:t>Share of Washington households that are food insecure</a:t>
            </a:r>
            <a:br>
              <a:rPr lang="en-US" sz="1800" b="1" kern="10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r>
              <a:rPr lang="en-US" sz="1800" kern="0">
                <a:solidFill>
                  <a:srgbClr val="333335"/>
                </a:solidFill>
                <a:effectLst/>
                <a:latin typeface="Georgia" panose="02040502050405020303" pitchFamily="18" charset="0"/>
                <a:ea typeface="Times New Roman" panose="02020603050405020304" pitchFamily="18" charset="0"/>
                <a:cs typeface="Times New Roman" panose="02020603050405020304" pitchFamily="18" charset="0"/>
              </a:rPr>
              <a:t> </a:t>
            </a:r>
            <a:br>
              <a:rPr lang="en-US" sz="1800" kern="100">
                <a:effectLst/>
                <a:latin typeface="Calibri" panose="020F0502020204030204" pitchFamily="34" charset="0"/>
                <a:ea typeface="Calibri" panose="020F0502020204030204" pitchFamily="34" charset="0"/>
                <a:cs typeface="Times New Roman" panose="02020603050405020304" pitchFamily="18" charset="0"/>
              </a:rPr>
            </a:br>
            <a:r>
              <a:rPr lang="en-US" sz="1800" kern="0">
                <a:solidFill>
                  <a:srgbClr val="333335"/>
                </a:solidFill>
                <a:effectLst/>
                <a:latin typeface="Georgia" panose="02040502050405020303" pitchFamily="18" charset="0"/>
                <a:ea typeface="Times New Roman" panose="02020603050405020304" pitchFamily="18" charset="0"/>
                <a:cs typeface="Times New Roman" panose="02020603050405020304" pitchFamily="18" charset="0"/>
              </a:rPr>
              <a:t> </a:t>
            </a:r>
            <a:br>
              <a:rPr lang="en-US" sz="1800" kern="100">
                <a:effectLst/>
                <a:latin typeface="Calibri" panose="020F0502020204030204" pitchFamily="34" charset="0"/>
                <a:ea typeface="Calibri" panose="020F0502020204030204" pitchFamily="34" charset="0"/>
                <a:cs typeface="Times New Roman" panose="02020603050405020304" pitchFamily="18" charset="0"/>
              </a:rPr>
            </a:br>
            <a:endParaRPr lang="en-US"/>
          </a:p>
        </p:txBody>
      </p:sp>
      <p:pic>
        <p:nvPicPr>
          <p:cNvPr id="8" name="Picture 7">
            <a:extLst>
              <a:ext uri="{FF2B5EF4-FFF2-40B4-BE49-F238E27FC236}">
                <a16:creationId xmlns:a16="http://schemas.microsoft.com/office/drawing/2014/main" id="{F25BD62A-6821-AFC2-2C0A-9C60B15117B5}"/>
              </a:ext>
            </a:extLst>
          </p:cNvPr>
          <p:cNvPicPr>
            <a:picLocks noChangeAspect="1"/>
          </p:cNvPicPr>
          <p:nvPr/>
        </p:nvPicPr>
        <p:blipFill>
          <a:blip r:embed="rId3"/>
          <a:stretch>
            <a:fillRect/>
          </a:stretch>
        </p:blipFill>
        <p:spPr>
          <a:xfrm>
            <a:off x="1330037" y="1690688"/>
            <a:ext cx="9656618" cy="3905795"/>
          </a:xfrm>
          <a:prstGeom prst="rect">
            <a:avLst/>
          </a:prstGeom>
        </p:spPr>
      </p:pic>
      <p:sp>
        <p:nvSpPr>
          <p:cNvPr id="10" name="TextBox 9">
            <a:extLst>
              <a:ext uri="{FF2B5EF4-FFF2-40B4-BE49-F238E27FC236}">
                <a16:creationId xmlns:a16="http://schemas.microsoft.com/office/drawing/2014/main" id="{6D7DCC7D-F658-5E1C-B576-D475EE9AA7AE}"/>
              </a:ext>
            </a:extLst>
          </p:cNvPr>
          <p:cNvSpPr txBox="1"/>
          <p:nvPr/>
        </p:nvSpPr>
        <p:spPr>
          <a:xfrm>
            <a:off x="865909" y="5821810"/>
            <a:ext cx="10806545" cy="670312"/>
          </a:xfrm>
          <a:prstGeom prst="rect">
            <a:avLst/>
          </a:prstGeom>
          <a:noFill/>
        </p:spPr>
        <p:txBody>
          <a:bodyPr wrap="square">
            <a:spAutoFit/>
          </a:bodyPr>
          <a:lstStyle/>
          <a:p>
            <a:pPr marL="0" marR="0">
              <a:lnSpc>
                <a:spcPct val="107000"/>
              </a:lnSpc>
              <a:spcBef>
                <a:spcPts val="0"/>
              </a:spcBef>
              <a:spcAft>
                <a:spcPts val="800"/>
              </a:spcAft>
            </a:pPr>
            <a:r>
              <a:rPr lang="en-US" sz="1800" kern="0">
                <a:solidFill>
                  <a:srgbClr val="333335"/>
                </a:solidFill>
                <a:effectLst/>
                <a:latin typeface="Georgia" panose="02040502050405020303" pitchFamily="18" charset="0"/>
                <a:ea typeface="Times New Roman" panose="02020603050405020304" pitchFamily="18" charset="0"/>
                <a:cs typeface="Times New Roman" panose="02020603050405020304" pitchFamily="18" charset="0"/>
              </a:rPr>
              <a:t>The number of Americans who couldn't reliably afford to eat is rising, both in Washington state and around the country, according to new government data.</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511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61EF505-0CD3-57B2-BBED-A0E98BE76B14}"/>
              </a:ext>
            </a:extLst>
          </p:cNvPr>
          <p:cNvSpPr txBox="1"/>
          <p:nvPr/>
        </p:nvSpPr>
        <p:spPr>
          <a:xfrm>
            <a:off x="900544" y="1285700"/>
            <a:ext cx="10903527" cy="1646605"/>
          </a:xfrm>
          <a:prstGeom prst="rect">
            <a:avLst/>
          </a:prstGeom>
          <a:noFill/>
        </p:spPr>
        <p:txBody>
          <a:bodyPr wrap="square">
            <a:spAutoFit/>
          </a:bodyPr>
          <a:lstStyle/>
          <a:p>
            <a:pPr marL="0" marR="0">
              <a:lnSpc>
                <a:spcPct val="107000"/>
              </a:lnSpc>
              <a:spcBef>
                <a:spcPts val="2175"/>
              </a:spcBef>
              <a:spcAft>
                <a:spcPts val="1090"/>
              </a:spcAft>
            </a:pPr>
            <a:r>
              <a:rPr lang="en-US" sz="3200" kern="100">
                <a:effectLst/>
                <a:latin typeface="Arial" panose="020B0604020202020204" pitchFamily="34" charset="0"/>
                <a:ea typeface="Times New Roman" panose="02020603050405020304" pitchFamily="18" charset="0"/>
                <a:cs typeface="Times New Roman" panose="02020603050405020304" pitchFamily="18" charset="0"/>
              </a:rPr>
              <a:t>Low-income households in Washington State are still struggling with food insecurity as programs were put into place during the pandemic coming</a:t>
            </a:r>
            <a:r>
              <a:rPr lang="en-US" sz="3200" kern="100">
                <a:latin typeface="Arial" panose="020B0604020202020204" pitchFamily="34" charset="0"/>
                <a:ea typeface="Times New Roman" panose="02020603050405020304" pitchFamily="18" charset="0"/>
                <a:cs typeface="Times New Roman" panose="02020603050405020304" pitchFamily="18" charset="0"/>
              </a:rPr>
              <a:t> to an end.</a:t>
            </a:r>
            <a:endParaRPr lang="en-US" sz="3200" kern="10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13997CA-4366-6F59-F6CD-07FA1EB1C501}"/>
              </a:ext>
            </a:extLst>
          </p:cNvPr>
          <p:cNvSpPr txBox="1"/>
          <p:nvPr/>
        </p:nvSpPr>
        <p:spPr>
          <a:xfrm>
            <a:off x="900544" y="3174222"/>
            <a:ext cx="10903527" cy="2062103"/>
          </a:xfrm>
          <a:prstGeom prst="rect">
            <a:avLst/>
          </a:prstGeom>
          <a:noFill/>
        </p:spPr>
        <p:txBody>
          <a:bodyPr wrap="square" rtlCol="0">
            <a:spAutoFit/>
          </a:bodyPr>
          <a:lstStyle/>
          <a:p>
            <a:pPr marL="0" marR="0">
              <a:spcBef>
                <a:spcPts val="0"/>
              </a:spcBef>
              <a:spcAft>
                <a:spcPts val="1090"/>
              </a:spcAft>
            </a:pPr>
            <a:r>
              <a:rPr lang="en-US" sz="3200">
                <a:effectLst/>
                <a:latin typeface="Arial" panose="020B0604020202020204" pitchFamily="34" charset="0"/>
                <a:ea typeface="Times New Roman" panose="02020603050405020304" pitchFamily="18" charset="0"/>
                <a:cs typeface="Arial" panose="020B0604020202020204" pitchFamily="34" charset="0"/>
              </a:rPr>
              <a:t>Affording food is such a huge challenge in Washington State, residents experiencing food insecurity say their grocery bills are their biggest source of financial stress, even more than paying for rent and/or utilities.</a:t>
            </a:r>
          </a:p>
        </p:txBody>
      </p:sp>
      <p:sp>
        <p:nvSpPr>
          <p:cNvPr id="13" name="TextBox 12">
            <a:extLst>
              <a:ext uri="{FF2B5EF4-FFF2-40B4-BE49-F238E27FC236}">
                <a16:creationId xmlns:a16="http://schemas.microsoft.com/office/drawing/2014/main" id="{58EC62B1-68B8-B525-EFBA-F3002038ED06}"/>
              </a:ext>
            </a:extLst>
          </p:cNvPr>
          <p:cNvSpPr txBox="1"/>
          <p:nvPr/>
        </p:nvSpPr>
        <p:spPr>
          <a:xfrm>
            <a:off x="720436" y="6386946"/>
            <a:ext cx="11166762" cy="280141"/>
          </a:xfrm>
          <a:prstGeom prst="rect">
            <a:avLst/>
          </a:prstGeom>
          <a:noFill/>
        </p:spPr>
        <p:txBody>
          <a:bodyPr wrap="square">
            <a:spAutoFit/>
          </a:bodyPr>
          <a:lstStyle/>
          <a:p>
            <a:pPr marL="0" marR="0">
              <a:lnSpc>
                <a:spcPct val="107000"/>
              </a:lnSpc>
              <a:spcBef>
                <a:spcPts val="0"/>
              </a:spcBef>
              <a:spcAft>
                <a:spcPts val="0"/>
              </a:spcAft>
            </a:pPr>
            <a:r>
              <a:rPr lang="en-US" sz="1200" b="1" u="sng" kern="0">
                <a:solidFill>
                  <a:srgbClr val="333335"/>
                </a:solidFill>
                <a:effectLst/>
                <a:latin typeface="Georgia" panose="02040502050405020303" pitchFamily="18" charset="0"/>
                <a:ea typeface="Times New Roman" panose="02020603050405020304" pitchFamily="18" charset="0"/>
                <a:cs typeface="Times New Roman" panose="02020603050405020304" pitchFamily="18" charset="0"/>
                <a:hlinkClick r:id="rId3"/>
              </a:rPr>
              <a:t>https://nutr.uw.edu/news/low-income-washington-state-households-still-struggling-with-food-insecurity-as-pandemic-protections-end/</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9834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149868-F3CC-6B92-2240-501029798130}"/>
              </a:ext>
            </a:extLst>
          </p:cNvPr>
          <p:cNvSpPr>
            <a:spLocks noGrp="1"/>
          </p:cNvSpPr>
          <p:nvPr>
            <p:ph type="title"/>
          </p:nvPr>
        </p:nvSpPr>
        <p:spPr>
          <a:xfrm>
            <a:off x="4654296" y="329184"/>
            <a:ext cx="6894576" cy="1783080"/>
          </a:xfrm>
        </p:spPr>
        <p:txBody>
          <a:bodyPr vert="horz" lIns="91440" tIns="45720" rIns="91440" bIns="45720" rtlCol="0" anchor="b">
            <a:normAutofit fontScale="90000"/>
          </a:bodyPr>
          <a:lstStyle/>
          <a:p>
            <a:r>
              <a:rPr lang="en-US" sz="3400"/>
              <a:t>These are the results of a study on  households in WA State when the pandemic resources ended, and households faced food insecurities</a:t>
            </a:r>
          </a:p>
        </p:txBody>
      </p:sp>
      <p:pic>
        <p:nvPicPr>
          <p:cNvPr id="24" name="Picture 23" descr="Vegetables in a tote bag">
            <a:extLst>
              <a:ext uri="{FF2B5EF4-FFF2-40B4-BE49-F238E27FC236}">
                <a16:creationId xmlns:a16="http://schemas.microsoft.com/office/drawing/2014/main" id="{3174B97A-C966-E560-4B02-1A0BF5B2D420}"/>
              </a:ext>
            </a:extLst>
          </p:cNvPr>
          <p:cNvPicPr>
            <a:picLocks noChangeAspect="1"/>
          </p:cNvPicPr>
          <p:nvPr/>
        </p:nvPicPr>
        <p:blipFill rotWithShape="1">
          <a:blip r:embed="rId3"/>
          <a:srcRect l="12415" r="48141"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25"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6CD94646-DA06-4EC7-ADE2-51AEE221E649}"/>
              </a:ext>
            </a:extLst>
          </p:cNvPr>
          <p:cNvSpPr txBox="1"/>
          <p:nvPr/>
        </p:nvSpPr>
        <p:spPr>
          <a:xfrm>
            <a:off x="4654296" y="2706624"/>
            <a:ext cx="6894576" cy="3483864"/>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000"/>
              <a:t>5,052 Responses representing all of Washington</a:t>
            </a:r>
          </a:p>
          <a:p>
            <a:pPr marL="285750" indent="-228600">
              <a:lnSpc>
                <a:spcPct val="90000"/>
              </a:lnSpc>
              <a:spcAft>
                <a:spcPts val="600"/>
              </a:spcAft>
              <a:buFont typeface="Arial" panose="020B0604020202020204" pitchFamily="34" charset="0"/>
              <a:buChar char="•"/>
            </a:pPr>
            <a:r>
              <a:rPr lang="en-US" sz="2000"/>
              <a:t>About 41% of people have household incomes of $35.000 or less and 71% have incomes of $75.000 or less</a:t>
            </a:r>
          </a:p>
          <a:p>
            <a:pPr marL="285750" indent="-228600">
              <a:lnSpc>
                <a:spcPct val="90000"/>
              </a:lnSpc>
              <a:spcAft>
                <a:spcPts val="600"/>
              </a:spcAft>
              <a:buFont typeface="Arial" panose="020B0604020202020204" pitchFamily="34" charset="0"/>
              <a:buChar char="•"/>
            </a:pPr>
            <a:r>
              <a:rPr lang="en-US" sz="2000"/>
              <a:t>49% experienced food insecurity in the past month and 55% used food assistance in the past month</a:t>
            </a:r>
          </a:p>
          <a:p>
            <a:pPr marL="285750" indent="-228600">
              <a:lnSpc>
                <a:spcPct val="90000"/>
              </a:lnSpc>
              <a:spcAft>
                <a:spcPts val="600"/>
              </a:spcAft>
              <a:buFont typeface="Arial" panose="020B0604020202020204" pitchFamily="34" charset="0"/>
              <a:buChar char="•"/>
            </a:pPr>
            <a:r>
              <a:rPr lang="en-US" sz="2000"/>
              <a:t>Food insecurity was higher in those identifying as non-Hispanic Black (47% reported very low food security)</a:t>
            </a:r>
          </a:p>
          <a:p>
            <a:pPr marL="285750" indent="-228600">
              <a:lnSpc>
                <a:spcPct val="90000"/>
              </a:lnSpc>
              <a:spcAft>
                <a:spcPts val="600"/>
              </a:spcAft>
              <a:buFont typeface="Arial" panose="020B0604020202020204" pitchFamily="34" charset="0"/>
              <a:buChar char="•"/>
            </a:pPr>
            <a:r>
              <a:rPr lang="en-US" sz="2000"/>
              <a:t>Hispanic 34%. Other race/ethnicity 34%, which includes American Indian or Alaskan Native, Native Hawai’ian or other Pacific Islanders and self-described race/ethnic identities</a:t>
            </a:r>
          </a:p>
          <a:p>
            <a:pPr marL="285750" indent="-228600">
              <a:lnSpc>
                <a:spcPct val="90000"/>
              </a:lnSpc>
              <a:spcAft>
                <a:spcPts val="600"/>
              </a:spcAft>
              <a:buFont typeface="Arial" panose="020B0604020202020204" pitchFamily="34" charset="0"/>
              <a:buChar char="•"/>
            </a:pPr>
            <a:endParaRPr lang="en-US" sz="2000"/>
          </a:p>
        </p:txBody>
      </p:sp>
      <p:sp>
        <p:nvSpPr>
          <p:cNvPr id="4" name="TextBox 3">
            <a:extLst>
              <a:ext uri="{FF2B5EF4-FFF2-40B4-BE49-F238E27FC236}">
                <a16:creationId xmlns:a16="http://schemas.microsoft.com/office/drawing/2014/main" id="{BEFA25C1-723D-98CB-A5B6-2463C22CFD13}"/>
              </a:ext>
            </a:extLst>
          </p:cNvPr>
          <p:cNvSpPr txBox="1"/>
          <p:nvPr/>
        </p:nvSpPr>
        <p:spPr>
          <a:xfrm>
            <a:off x="720436" y="6386946"/>
            <a:ext cx="11166762" cy="280141"/>
          </a:xfrm>
          <a:prstGeom prst="rect">
            <a:avLst/>
          </a:prstGeom>
          <a:noFill/>
        </p:spPr>
        <p:txBody>
          <a:bodyPr wrap="square">
            <a:spAutoFit/>
          </a:bodyPr>
          <a:lstStyle/>
          <a:p>
            <a:pPr marL="0" marR="0">
              <a:lnSpc>
                <a:spcPct val="107000"/>
              </a:lnSpc>
              <a:spcBef>
                <a:spcPts val="0"/>
              </a:spcBef>
              <a:spcAft>
                <a:spcPts val="600"/>
              </a:spcAft>
            </a:pPr>
            <a:r>
              <a:rPr lang="en-US" sz="1200" b="1" u="sng" kern="0">
                <a:solidFill>
                  <a:srgbClr val="333335"/>
                </a:solidFill>
                <a:effectLst/>
                <a:latin typeface="Georgia" panose="02040502050405020303" pitchFamily="18" charset="0"/>
                <a:ea typeface="Times New Roman" panose="02020603050405020304" pitchFamily="18" charset="0"/>
                <a:cs typeface="Times New Roman" panose="02020603050405020304" pitchFamily="18" charset="0"/>
                <a:hlinkClick r:id="rId4"/>
              </a:rPr>
              <a:t>https://nutr.uw.edu/news/low-income-washington-state-households-still-struggling-with-food-insecurity-as-pandemic-protections-end/</a:t>
            </a:r>
            <a:r>
              <a:rPr lang="en-US" sz="1200" b="1" u="sng" kern="0">
                <a:solidFill>
                  <a:srgbClr val="333335"/>
                </a:solidFill>
                <a:effectLst/>
                <a:latin typeface="Georgia" panose="02040502050405020303" pitchFamily="18" charset="0"/>
                <a:ea typeface="Times New Roman" panose="02020603050405020304" pitchFamily="18" charset="0"/>
                <a:cs typeface="Times New Roman" panose="02020603050405020304" pitchFamily="18" charset="0"/>
              </a:rPr>
              <a:t>g</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5127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DACD8-ADAC-77EC-F03D-6A1AE77A4B6D}"/>
              </a:ext>
            </a:extLst>
          </p:cNvPr>
          <p:cNvSpPr>
            <a:spLocks noGrp="1"/>
          </p:cNvSpPr>
          <p:nvPr>
            <p:ph type="title"/>
          </p:nvPr>
        </p:nvSpPr>
        <p:spPr>
          <a:xfrm>
            <a:off x="3476468" y="119920"/>
            <a:ext cx="4738141" cy="836249"/>
          </a:xfrm>
        </p:spPr>
        <p:txBody>
          <a:bodyPr/>
          <a:lstStyle/>
          <a:p>
            <a:r>
              <a:rPr lang="en-US"/>
              <a:t>Agenda for the day:</a:t>
            </a:r>
          </a:p>
        </p:txBody>
      </p:sp>
      <p:graphicFrame>
        <p:nvGraphicFramePr>
          <p:cNvPr id="5" name="Content Placeholder 2">
            <a:extLst>
              <a:ext uri="{FF2B5EF4-FFF2-40B4-BE49-F238E27FC236}">
                <a16:creationId xmlns:a16="http://schemas.microsoft.com/office/drawing/2014/main" id="{6F8B5A21-C67C-D618-38B0-515F6EA8E086}"/>
              </a:ext>
            </a:extLst>
          </p:cNvPr>
          <p:cNvGraphicFramePr>
            <a:graphicFrameLocks noGrp="1"/>
          </p:cNvGraphicFramePr>
          <p:nvPr>
            <p:ph idx="1"/>
            <p:extLst>
              <p:ext uri="{D42A27DB-BD31-4B8C-83A1-F6EECF244321}">
                <p14:modId xmlns:p14="http://schemas.microsoft.com/office/powerpoint/2010/main" val="3235938980"/>
              </p:ext>
            </p:extLst>
          </p:nvPr>
        </p:nvGraphicFramePr>
        <p:xfrm>
          <a:off x="299803" y="1076092"/>
          <a:ext cx="11557417" cy="5542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1474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B85B3D8-1E85-4E55-9F6B-4DB259252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4C89A1-FC67-CCD6-2D1C-74849869DA59}"/>
              </a:ext>
            </a:extLst>
          </p:cNvPr>
          <p:cNvSpPr>
            <a:spLocks noGrp="1"/>
          </p:cNvSpPr>
          <p:nvPr>
            <p:ph type="title"/>
          </p:nvPr>
        </p:nvSpPr>
        <p:spPr>
          <a:xfrm>
            <a:off x="1045028" y="1482631"/>
            <a:ext cx="3892732" cy="4199710"/>
          </a:xfrm>
        </p:spPr>
        <p:txBody>
          <a:bodyPr anchor="ctr">
            <a:normAutofit/>
          </a:bodyPr>
          <a:lstStyle/>
          <a:p>
            <a:r>
              <a:rPr lang="en-US" sz="5400" b="1"/>
              <a:t>5 Dimensions of Food Access</a:t>
            </a:r>
          </a:p>
        </p:txBody>
      </p:sp>
      <p:grpSp>
        <p:nvGrpSpPr>
          <p:cNvPr id="16" name="Group 1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7" name="Rectangle 1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5DA6C83-188F-172A-4F81-2E4904B23EBB}"/>
              </a:ext>
            </a:extLst>
          </p:cNvPr>
          <p:cNvSpPr txBox="1"/>
          <p:nvPr/>
        </p:nvSpPr>
        <p:spPr>
          <a:xfrm>
            <a:off x="7483626" y="1294712"/>
            <a:ext cx="2509896" cy="574324"/>
          </a:xfrm>
          <a:prstGeom prst="rect">
            <a:avLst/>
          </a:prstGeom>
          <a:noFill/>
        </p:spPr>
        <p:txBody>
          <a:bodyPr wrap="square" rtlCol="0">
            <a:spAutoFit/>
          </a:bodyPr>
          <a:lstStyle/>
          <a:p>
            <a:pPr defTabSz="795528">
              <a:spcAft>
                <a:spcPts val="600"/>
              </a:spcAft>
            </a:pPr>
            <a:r>
              <a:rPr lang="en-US" sz="3132" kern="1200">
                <a:solidFill>
                  <a:schemeClr val="tx1"/>
                </a:solidFill>
                <a:highlight>
                  <a:srgbClr val="FFFF00"/>
                </a:highlight>
                <a:latin typeface="+mn-lt"/>
                <a:ea typeface="+mn-ea"/>
                <a:cs typeface="+mn-cs"/>
              </a:rPr>
              <a:t>AVAILABILITY</a:t>
            </a:r>
            <a:endParaRPr lang="en-US" sz="3600">
              <a:highlight>
                <a:srgbClr val="FFFF00"/>
              </a:highlight>
            </a:endParaRPr>
          </a:p>
        </p:txBody>
      </p:sp>
      <p:sp>
        <p:nvSpPr>
          <p:cNvPr id="5" name="TextBox 4">
            <a:extLst>
              <a:ext uri="{FF2B5EF4-FFF2-40B4-BE49-F238E27FC236}">
                <a16:creationId xmlns:a16="http://schemas.microsoft.com/office/drawing/2014/main" id="{3CC6ADED-5553-0FDB-5A98-6001F274B980}"/>
              </a:ext>
            </a:extLst>
          </p:cNvPr>
          <p:cNvSpPr txBox="1"/>
          <p:nvPr/>
        </p:nvSpPr>
        <p:spPr>
          <a:xfrm>
            <a:off x="6179943" y="2084824"/>
            <a:ext cx="5031975" cy="574324"/>
          </a:xfrm>
          <a:prstGeom prst="rect">
            <a:avLst/>
          </a:prstGeom>
          <a:noFill/>
        </p:spPr>
        <p:txBody>
          <a:bodyPr wrap="square" rtlCol="0">
            <a:spAutoFit/>
          </a:bodyPr>
          <a:lstStyle/>
          <a:p>
            <a:pPr defTabSz="795528">
              <a:spcAft>
                <a:spcPts val="600"/>
              </a:spcAft>
            </a:pPr>
            <a:r>
              <a:rPr lang="en-US" sz="3132" kern="1200">
                <a:solidFill>
                  <a:schemeClr val="tx1"/>
                </a:solidFill>
                <a:highlight>
                  <a:srgbClr val="FF0000"/>
                </a:highlight>
                <a:latin typeface="+mn-lt"/>
                <a:ea typeface="+mn-ea"/>
                <a:cs typeface="+mn-cs"/>
              </a:rPr>
              <a:t>ACCESSIBILITY/CONVENIENCE</a:t>
            </a:r>
            <a:endParaRPr lang="en-US" sz="3600">
              <a:highlight>
                <a:srgbClr val="FF0000"/>
              </a:highlight>
            </a:endParaRPr>
          </a:p>
        </p:txBody>
      </p:sp>
      <p:sp>
        <p:nvSpPr>
          <p:cNvPr id="6" name="TextBox 5">
            <a:extLst>
              <a:ext uri="{FF2B5EF4-FFF2-40B4-BE49-F238E27FC236}">
                <a16:creationId xmlns:a16="http://schemas.microsoft.com/office/drawing/2014/main" id="{4CA9A1B5-BCC5-A076-802E-048913EA7F47}"/>
              </a:ext>
            </a:extLst>
          </p:cNvPr>
          <p:cNvSpPr txBox="1"/>
          <p:nvPr/>
        </p:nvSpPr>
        <p:spPr>
          <a:xfrm>
            <a:off x="7252132" y="2992144"/>
            <a:ext cx="2741390" cy="574324"/>
          </a:xfrm>
          <a:prstGeom prst="rect">
            <a:avLst/>
          </a:prstGeom>
          <a:noFill/>
        </p:spPr>
        <p:txBody>
          <a:bodyPr wrap="square" rtlCol="0">
            <a:spAutoFit/>
          </a:bodyPr>
          <a:lstStyle/>
          <a:p>
            <a:pPr defTabSz="795528">
              <a:spcAft>
                <a:spcPts val="600"/>
              </a:spcAft>
            </a:pPr>
            <a:r>
              <a:rPr lang="en-US" sz="3132" kern="1200">
                <a:solidFill>
                  <a:schemeClr val="tx1"/>
                </a:solidFill>
                <a:highlight>
                  <a:srgbClr val="008000"/>
                </a:highlight>
                <a:latin typeface="+mn-lt"/>
                <a:ea typeface="+mn-ea"/>
                <a:cs typeface="+mn-cs"/>
              </a:rPr>
              <a:t>AFFORDABILITY</a:t>
            </a:r>
            <a:endParaRPr lang="en-US" sz="3600">
              <a:highlight>
                <a:srgbClr val="008000"/>
              </a:highlight>
            </a:endParaRPr>
          </a:p>
        </p:txBody>
      </p:sp>
      <p:sp>
        <p:nvSpPr>
          <p:cNvPr id="7" name="TextBox 6">
            <a:extLst>
              <a:ext uri="{FF2B5EF4-FFF2-40B4-BE49-F238E27FC236}">
                <a16:creationId xmlns:a16="http://schemas.microsoft.com/office/drawing/2014/main" id="{1488E577-3AEB-E090-F013-A687777BBE81}"/>
              </a:ext>
            </a:extLst>
          </p:cNvPr>
          <p:cNvSpPr txBox="1"/>
          <p:nvPr/>
        </p:nvSpPr>
        <p:spPr>
          <a:xfrm>
            <a:off x="7252132" y="4011728"/>
            <a:ext cx="3045988" cy="574324"/>
          </a:xfrm>
          <a:prstGeom prst="rect">
            <a:avLst/>
          </a:prstGeom>
          <a:noFill/>
        </p:spPr>
        <p:txBody>
          <a:bodyPr wrap="square" rtlCol="0">
            <a:spAutoFit/>
          </a:bodyPr>
          <a:lstStyle/>
          <a:p>
            <a:pPr defTabSz="795528">
              <a:spcAft>
                <a:spcPts val="600"/>
              </a:spcAft>
            </a:pPr>
            <a:r>
              <a:rPr lang="en-US" sz="3132" kern="1200">
                <a:solidFill>
                  <a:schemeClr val="tx1"/>
                </a:solidFill>
                <a:highlight>
                  <a:srgbClr val="0000FF"/>
                </a:highlight>
                <a:latin typeface="+mn-lt"/>
                <a:ea typeface="+mn-ea"/>
                <a:cs typeface="+mn-cs"/>
              </a:rPr>
              <a:t>ACCOMODATION</a:t>
            </a:r>
            <a:endParaRPr lang="en-US" sz="3600">
              <a:highlight>
                <a:srgbClr val="0000FF"/>
              </a:highlight>
            </a:endParaRPr>
          </a:p>
        </p:txBody>
      </p:sp>
      <p:sp>
        <p:nvSpPr>
          <p:cNvPr id="8" name="TextBox 7">
            <a:extLst>
              <a:ext uri="{FF2B5EF4-FFF2-40B4-BE49-F238E27FC236}">
                <a16:creationId xmlns:a16="http://schemas.microsoft.com/office/drawing/2014/main" id="{10BD13A4-B846-6E4E-D274-B9D0E24B4FB2}"/>
              </a:ext>
            </a:extLst>
          </p:cNvPr>
          <p:cNvSpPr txBox="1"/>
          <p:nvPr/>
        </p:nvSpPr>
        <p:spPr>
          <a:xfrm>
            <a:off x="7386156" y="4900873"/>
            <a:ext cx="2607366" cy="574324"/>
          </a:xfrm>
          <a:prstGeom prst="rect">
            <a:avLst/>
          </a:prstGeom>
          <a:noFill/>
        </p:spPr>
        <p:txBody>
          <a:bodyPr wrap="square" rtlCol="0">
            <a:spAutoFit/>
          </a:bodyPr>
          <a:lstStyle/>
          <a:p>
            <a:pPr defTabSz="795528">
              <a:spcAft>
                <a:spcPts val="600"/>
              </a:spcAft>
            </a:pPr>
            <a:r>
              <a:rPr lang="en-US" sz="3132" kern="1200">
                <a:solidFill>
                  <a:schemeClr val="tx1"/>
                </a:solidFill>
                <a:highlight>
                  <a:srgbClr val="800000"/>
                </a:highlight>
                <a:latin typeface="+mn-lt"/>
                <a:ea typeface="+mn-ea"/>
                <a:cs typeface="+mn-cs"/>
              </a:rPr>
              <a:t>ACCEPTABILITY</a:t>
            </a:r>
            <a:endParaRPr lang="en-US" sz="3600">
              <a:highlight>
                <a:srgbClr val="800000"/>
              </a:highlight>
            </a:endParaRPr>
          </a:p>
        </p:txBody>
      </p:sp>
      <p:sp>
        <p:nvSpPr>
          <p:cNvPr id="9" name="TextBox 8">
            <a:extLst>
              <a:ext uri="{FF2B5EF4-FFF2-40B4-BE49-F238E27FC236}">
                <a16:creationId xmlns:a16="http://schemas.microsoft.com/office/drawing/2014/main" id="{1019D67C-57AF-4D93-0AA1-51EB1B425D12}"/>
              </a:ext>
            </a:extLst>
          </p:cNvPr>
          <p:cNvSpPr txBox="1"/>
          <p:nvPr/>
        </p:nvSpPr>
        <p:spPr>
          <a:xfrm>
            <a:off x="7262728" y="5672026"/>
            <a:ext cx="3042821" cy="212815"/>
          </a:xfrm>
          <a:prstGeom prst="rect">
            <a:avLst/>
          </a:prstGeom>
          <a:noFill/>
        </p:spPr>
        <p:txBody>
          <a:bodyPr wrap="none" rtlCol="0">
            <a:spAutoFit/>
          </a:bodyPr>
          <a:lstStyle/>
          <a:p>
            <a:pPr defTabSz="795528">
              <a:spcAft>
                <a:spcPts val="600"/>
              </a:spcAft>
            </a:pPr>
            <a:r>
              <a:rPr lang="en-US" sz="783" kern="1200">
                <a:solidFill>
                  <a:schemeClr val="tx1"/>
                </a:solidFill>
                <a:latin typeface="+mn-lt"/>
                <a:ea typeface="+mn-ea"/>
                <a:cs typeface="+mn-cs"/>
              </a:rPr>
              <a:t>Adapted from the Healthy food availability Bank Network Report 2019</a:t>
            </a:r>
            <a:endParaRPr lang="en-US" sz="900"/>
          </a:p>
        </p:txBody>
      </p:sp>
    </p:spTree>
    <p:extLst>
      <p:ext uri="{BB962C8B-B14F-4D97-AF65-F5344CB8AC3E}">
        <p14:creationId xmlns:p14="http://schemas.microsoft.com/office/powerpoint/2010/main" val="1274271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1E648E8-3F05-9DA5-2EDD-5437418B6C3C}"/>
              </a:ext>
            </a:extLst>
          </p:cNvPr>
          <p:cNvSpPr>
            <a:spLocks noGrp="1"/>
          </p:cNvSpPr>
          <p:nvPr>
            <p:ph idx="1"/>
          </p:nvPr>
        </p:nvSpPr>
        <p:spPr>
          <a:xfrm>
            <a:off x="5745555" y="1975738"/>
            <a:ext cx="5536397" cy="3935281"/>
          </a:xfrm>
        </p:spPr>
        <p:txBody>
          <a:bodyPr>
            <a:normAutofit/>
          </a:bodyPr>
          <a:lstStyle/>
          <a:p>
            <a:pPr marL="0" indent="0">
              <a:buNone/>
            </a:pPr>
            <a:r>
              <a:rPr lang="en-US" sz="3600"/>
              <a:t>Social Determinants of Health as well as Food Access are Influenced by Inequitable Distribution of Wealth, Social, Economical, and Political Power!</a:t>
            </a:r>
          </a:p>
        </p:txBody>
      </p:sp>
    </p:spTree>
    <p:extLst>
      <p:ext uri="{BB962C8B-B14F-4D97-AF65-F5344CB8AC3E}">
        <p14:creationId xmlns:p14="http://schemas.microsoft.com/office/powerpoint/2010/main" val="1552546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ruits and vegetables in bags">
            <a:extLst>
              <a:ext uri="{FF2B5EF4-FFF2-40B4-BE49-F238E27FC236}">
                <a16:creationId xmlns:a16="http://schemas.microsoft.com/office/drawing/2014/main" id="{6A931BF7-72C1-88CE-9F09-283AB17A6237}"/>
              </a:ext>
            </a:extLst>
          </p:cNvPr>
          <p:cNvPicPr>
            <a:picLocks noChangeAspect="1"/>
          </p:cNvPicPr>
          <p:nvPr/>
        </p:nvPicPr>
        <p:blipFill rotWithShape="1">
          <a:blip r:embed="rId3"/>
          <a:srcRect l="9142" r="6485"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9C9D7E8-A10A-8AB1-D2C7-A1EC8FA56121}"/>
              </a:ext>
            </a:extLst>
          </p:cNvPr>
          <p:cNvSpPr>
            <a:spLocks noGrp="1"/>
          </p:cNvSpPr>
          <p:nvPr>
            <p:ph idx="1"/>
          </p:nvPr>
        </p:nvSpPr>
        <p:spPr>
          <a:xfrm>
            <a:off x="371094" y="2718054"/>
            <a:ext cx="5310178" cy="3207258"/>
          </a:xfrm>
        </p:spPr>
        <p:txBody>
          <a:bodyPr anchor="t">
            <a:noAutofit/>
          </a:bodyPr>
          <a:lstStyle/>
          <a:p>
            <a:pPr marL="0" indent="0">
              <a:buNone/>
            </a:pPr>
            <a:r>
              <a:rPr lang="en-US">
                <a:latin typeface="Arial" panose="020B0604020202020204" pitchFamily="34" charset="0"/>
                <a:cs typeface="Arial" panose="020B0604020202020204" pitchFamily="34" charset="0"/>
              </a:rPr>
              <a:t>Federal data shows </a:t>
            </a:r>
            <a:r>
              <a:rPr lang="en-US">
                <a:latin typeface="Arial" panose="020B0604020202020204" pitchFamily="34" charset="0"/>
                <a:ea typeface="Calibri" panose="020F0502020204030204" pitchFamily="34" charset="0"/>
                <a:cs typeface="Arial" panose="020B0604020202020204" pitchFamily="34" charset="0"/>
              </a:rPr>
              <a:t>t</a:t>
            </a:r>
            <a:r>
              <a:rPr lang="en-US">
                <a:effectLst/>
                <a:latin typeface="Arial" panose="020B0604020202020204" pitchFamily="34" charset="0"/>
                <a:ea typeface="Calibri" panose="020F0502020204030204" pitchFamily="34" charset="0"/>
                <a:cs typeface="Arial" panose="020B0604020202020204" pitchFamily="34" charset="0"/>
              </a:rPr>
              <a:t>he dilemma of affording healthy food and having access to a grocery store that sells that food isn't an equitable dilemma. Black, Hispanic and other people of color have higher rates of food insecurity than white people.</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1352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DEDCC5D-8B8A-40DB-BE90-A3AA27C64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5" name="Rectangle 24">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95A564-3A45-6954-30DD-270F4A9C9259}"/>
              </a:ext>
            </a:extLst>
          </p:cNvPr>
          <p:cNvSpPr>
            <a:spLocks noGrp="1"/>
          </p:cNvSpPr>
          <p:nvPr>
            <p:ph type="title"/>
          </p:nvPr>
        </p:nvSpPr>
        <p:spPr>
          <a:xfrm>
            <a:off x="1347313" y="854135"/>
            <a:ext cx="9849751" cy="1349671"/>
          </a:xfrm>
        </p:spPr>
        <p:txBody>
          <a:bodyPr anchor="b">
            <a:normAutofit/>
          </a:bodyPr>
          <a:lstStyle/>
          <a:p>
            <a:r>
              <a:rPr lang="en-US" sz="5400" u="sng"/>
              <a:t>Take a look at the next video:</a:t>
            </a:r>
          </a:p>
        </p:txBody>
      </p:sp>
      <p:graphicFrame>
        <p:nvGraphicFramePr>
          <p:cNvPr id="5" name="Content Placeholder 2">
            <a:extLst>
              <a:ext uri="{FF2B5EF4-FFF2-40B4-BE49-F238E27FC236}">
                <a16:creationId xmlns:a16="http://schemas.microsoft.com/office/drawing/2014/main" id="{74F2A624-C6AF-8B95-6163-083FA0B8DE91}"/>
              </a:ext>
            </a:extLst>
          </p:cNvPr>
          <p:cNvGraphicFramePr>
            <a:graphicFrameLocks noGrp="1"/>
          </p:cNvGraphicFramePr>
          <p:nvPr>
            <p:ph idx="1"/>
            <p:extLst>
              <p:ext uri="{D42A27DB-BD31-4B8C-83A1-F6EECF244321}">
                <p14:modId xmlns:p14="http://schemas.microsoft.com/office/powerpoint/2010/main" val="1089503301"/>
              </p:ext>
            </p:extLst>
          </p:nvPr>
        </p:nvGraphicFramePr>
        <p:xfrm>
          <a:off x="1171955" y="2442533"/>
          <a:ext cx="9848088" cy="3100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4398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Families and food: Identifying and responding to food insecurity. Client scenarios.">
            <a:hlinkClick r:id="" action="ppaction://media"/>
            <a:extLst>
              <a:ext uri="{FF2B5EF4-FFF2-40B4-BE49-F238E27FC236}">
                <a16:creationId xmlns:a16="http://schemas.microsoft.com/office/drawing/2014/main" id="{97F0589F-1C9E-C68F-F189-5BD130AAFB97}"/>
              </a:ext>
            </a:extLst>
          </p:cNvPr>
          <p:cNvPicPr>
            <a:picLocks noRot="1" noChangeAspect="1"/>
          </p:cNvPicPr>
          <p:nvPr>
            <a:videoFile r:link="rId1"/>
          </p:nvPr>
        </p:nvPicPr>
        <p:blipFill>
          <a:blip r:embed="rId3"/>
          <a:stretch>
            <a:fillRect/>
          </a:stretch>
        </p:blipFill>
        <p:spPr>
          <a:xfrm>
            <a:off x="26988" y="0"/>
            <a:ext cx="12138025" cy="6858000"/>
          </a:xfrm>
          <a:prstGeom prst="rect">
            <a:avLst/>
          </a:prstGeom>
        </p:spPr>
      </p:pic>
    </p:spTree>
    <p:extLst>
      <p:ext uri="{BB962C8B-B14F-4D97-AF65-F5344CB8AC3E}">
        <p14:creationId xmlns:p14="http://schemas.microsoft.com/office/powerpoint/2010/main" val="346441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F24A09B-713F-43FC-AB6E-B88083968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0B91AB35-C3B4-4B70-B3DD-13D63B7DA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3975" y="2423149"/>
            <a:ext cx="0" cy="201168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499C559-43DE-6AEB-8E2F-0DA6B6D5CD9A}"/>
              </a:ext>
            </a:extLst>
          </p:cNvPr>
          <p:cNvSpPr txBox="1"/>
          <p:nvPr/>
        </p:nvSpPr>
        <p:spPr>
          <a:xfrm>
            <a:off x="5781874" y="514057"/>
            <a:ext cx="5996760" cy="5829886"/>
          </a:xfrm>
          <a:prstGeom prst="rect">
            <a:avLst/>
          </a:prstGeom>
          <a:noFill/>
        </p:spPr>
        <p:txBody>
          <a:bodyPr wrap="square" anchor="t">
            <a:noAutofit/>
          </a:bodyPr>
          <a:lstStyle/>
          <a:p>
            <a:pPr marL="571500" indent="-571500">
              <a:spcAft>
                <a:spcPts val="600"/>
              </a:spcAft>
              <a:buFont typeface="Arial" panose="020B0604020202020204" pitchFamily="34" charset="0"/>
              <a:buChar char="•"/>
            </a:pPr>
            <a:r>
              <a:rPr lang="en-US" sz="4400">
                <a:latin typeface="+mj-lt"/>
              </a:rPr>
              <a:t>Describe food insecurity as system failures rather than individual failures.</a:t>
            </a:r>
          </a:p>
          <a:p>
            <a:pPr marL="571500" indent="-571500">
              <a:spcAft>
                <a:spcPts val="600"/>
              </a:spcAft>
              <a:buFont typeface="Arial" panose="020B0604020202020204" pitchFamily="34" charset="0"/>
              <a:buChar char="•"/>
            </a:pPr>
            <a:r>
              <a:rPr lang="en-US" sz="4400">
                <a:latin typeface="+mj-lt"/>
              </a:rPr>
              <a:t>Have these conversations in private.                                                                   </a:t>
            </a:r>
          </a:p>
          <a:p>
            <a:pPr>
              <a:spcAft>
                <a:spcPts val="600"/>
              </a:spcAft>
            </a:pPr>
            <a:r>
              <a:rPr lang="en-US" sz="4400">
                <a:latin typeface="+mj-lt"/>
              </a:rPr>
              <a:t>     (not in front of others)</a:t>
            </a:r>
          </a:p>
          <a:p>
            <a:pPr>
              <a:spcAft>
                <a:spcPts val="600"/>
              </a:spcAft>
            </a:pPr>
            <a:endParaRPr lang="en-US" sz="4000">
              <a:latin typeface="+mj-lt"/>
            </a:endParaRPr>
          </a:p>
        </p:txBody>
      </p:sp>
      <p:sp>
        <p:nvSpPr>
          <p:cNvPr id="3" name="TextBox 2">
            <a:extLst>
              <a:ext uri="{FF2B5EF4-FFF2-40B4-BE49-F238E27FC236}">
                <a16:creationId xmlns:a16="http://schemas.microsoft.com/office/drawing/2014/main" id="{139A4700-558A-CEFA-B263-F68BE09B2FEE}"/>
              </a:ext>
            </a:extLst>
          </p:cNvPr>
          <p:cNvSpPr txBox="1"/>
          <p:nvPr/>
        </p:nvSpPr>
        <p:spPr>
          <a:xfrm>
            <a:off x="6085842" y="3634271"/>
            <a:ext cx="5459413" cy="1692275"/>
          </a:xfrm>
          <a:prstGeom prst="rect">
            <a:avLst/>
          </a:prstGeom>
          <a:noFill/>
        </p:spPr>
        <p:txBody>
          <a:bodyPr wrap="square" anchor="t">
            <a:normAutofit/>
          </a:bodyPr>
          <a:lstStyle/>
          <a:p>
            <a:pPr>
              <a:spcAft>
                <a:spcPts val="600"/>
              </a:spcAft>
            </a:pPr>
            <a:endParaRPr lang="en-US" sz="3200">
              <a:latin typeface="+mj-lt"/>
            </a:endParaRPr>
          </a:p>
        </p:txBody>
      </p:sp>
      <p:sp>
        <p:nvSpPr>
          <p:cNvPr id="8" name="Title 7">
            <a:extLst>
              <a:ext uri="{FF2B5EF4-FFF2-40B4-BE49-F238E27FC236}">
                <a16:creationId xmlns:a16="http://schemas.microsoft.com/office/drawing/2014/main" id="{66A143CC-E5DE-1622-388E-45E1BEFD1D09}"/>
              </a:ext>
            </a:extLst>
          </p:cNvPr>
          <p:cNvSpPr>
            <a:spLocks noGrp="1"/>
          </p:cNvSpPr>
          <p:nvPr>
            <p:ph type="title"/>
          </p:nvPr>
        </p:nvSpPr>
        <p:spPr>
          <a:xfrm>
            <a:off x="646744" y="640080"/>
            <a:ext cx="4173905" cy="5577818"/>
          </a:xfrm>
        </p:spPr>
        <p:txBody>
          <a:bodyPr vert="horz" lIns="91440" tIns="45720" rIns="91440" bIns="45720" rtlCol="0" anchor="ctr">
            <a:normAutofit/>
          </a:bodyPr>
          <a:lstStyle/>
          <a:p>
            <a:pPr algn="r"/>
            <a:r>
              <a:rPr lang="en-US" sz="5400" kern="1200">
                <a:solidFill>
                  <a:srgbClr val="FFFFFF"/>
                </a:solidFill>
                <a:latin typeface="+mj-lt"/>
                <a:ea typeface="+mj-ea"/>
                <a:cs typeface="+mj-cs"/>
              </a:rPr>
              <a:t>When having conversations with clients about Food Insecurity:</a:t>
            </a:r>
          </a:p>
        </p:txBody>
      </p:sp>
    </p:spTree>
    <p:extLst>
      <p:ext uri="{BB962C8B-B14F-4D97-AF65-F5344CB8AC3E}">
        <p14:creationId xmlns:p14="http://schemas.microsoft.com/office/powerpoint/2010/main" val="215695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974E84-6ABC-8E93-D8DE-B5A675F1A831}"/>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3400" kern="1200">
                <a:solidFill>
                  <a:schemeClr val="tx1"/>
                </a:solidFill>
                <a:latin typeface="+mj-lt"/>
                <a:ea typeface="+mj-ea"/>
                <a:cs typeface="+mj-cs"/>
              </a:rPr>
              <a:t>●Ask Open Ended Questions</a:t>
            </a:r>
            <a:br>
              <a:rPr lang="en-US" sz="3400" kern="1200">
                <a:solidFill>
                  <a:schemeClr val="tx1"/>
                </a:solidFill>
                <a:latin typeface="+mj-lt"/>
                <a:ea typeface="+mj-ea"/>
                <a:cs typeface="+mj-cs"/>
              </a:rPr>
            </a:br>
            <a:br>
              <a:rPr lang="en-US" sz="3400" kern="1200">
                <a:solidFill>
                  <a:schemeClr val="tx1"/>
                </a:solidFill>
                <a:latin typeface="+mj-lt"/>
                <a:ea typeface="+mj-ea"/>
                <a:cs typeface="+mj-cs"/>
              </a:rPr>
            </a:br>
            <a:r>
              <a:rPr lang="en-US" sz="3400" kern="1200">
                <a:solidFill>
                  <a:schemeClr val="tx1"/>
                </a:solidFill>
                <a:latin typeface="+mj-lt"/>
                <a:ea typeface="+mj-ea"/>
                <a:cs typeface="+mj-cs"/>
              </a:rPr>
              <a:t>●Be mindful of your Non-Verbal Communication (Body Language)</a:t>
            </a:r>
            <a:br>
              <a:rPr lang="en-US" sz="3400" kern="1200">
                <a:solidFill>
                  <a:schemeClr val="tx1"/>
                </a:solidFill>
                <a:latin typeface="+mj-lt"/>
                <a:ea typeface="+mj-ea"/>
                <a:cs typeface="+mj-cs"/>
              </a:rPr>
            </a:br>
            <a:br>
              <a:rPr lang="en-US" sz="3400" kern="1200">
                <a:solidFill>
                  <a:schemeClr val="tx1"/>
                </a:solidFill>
                <a:latin typeface="+mj-lt"/>
                <a:ea typeface="+mj-ea"/>
                <a:cs typeface="+mj-cs"/>
              </a:rPr>
            </a:br>
            <a:endParaRPr lang="en-US" sz="3400" kern="1200">
              <a:solidFill>
                <a:schemeClr val="tx1"/>
              </a:solidFill>
              <a:latin typeface="+mj-lt"/>
              <a:ea typeface="+mj-ea"/>
              <a:cs typeface="+mj-cs"/>
            </a:endParaRP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147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extBox 9">
            <a:extLst>
              <a:ext uri="{FF2B5EF4-FFF2-40B4-BE49-F238E27FC236}">
                <a16:creationId xmlns:a16="http://schemas.microsoft.com/office/drawing/2014/main" id="{4F54BAE8-4AF3-28DE-03A3-786E0A9C5A7E}"/>
              </a:ext>
            </a:extLst>
          </p:cNvPr>
          <p:cNvGraphicFramePr/>
          <p:nvPr/>
        </p:nvGraphicFramePr>
        <p:xfrm>
          <a:off x="917125" y="913264"/>
          <a:ext cx="10931234" cy="4708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0507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Arc 16">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234DB8E-8656-908D-8DA6-622BD9AEC92F}"/>
              </a:ext>
            </a:extLst>
          </p:cNvPr>
          <p:cNvSpPr>
            <a:spLocks noGrp="1"/>
          </p:cNvSpPr>
          <p:nvPr>
            <p:ph type="title"/>
          </p:nvPr>
        </p:nvSpPr>
        <p:spPr>
          <a:xfrm>
            <a:off x="4055438" y="1353459"/>
            <a:ext cx="7644627" cy="1889551"/>
          </a:xfrm>
        </p:spPr>
        <p:txBody>
          <a:bodyPr vert="horz" lIns="91440" tIns="45720" rIns="91440" bIns="45720" rtlCol="0" anchor="b">
            <a:normAutofit/>
          </a:bodyPr>
          <a:lstStyle/>
          <a:p>
            <a:pPr marL="571500" indent="-571500" algn="r"/>
            <a:r>
              <a:rPr lang="en-US" sz="6000" kern="1200">
                <a:solidFill>
                  <a:schemeClr val="tx1"/>
                </a:solidFill>
                <a:latin typeface="Calibri" panose="020F0502020204030204" pitchFamily="34" charset="0"/>
                <a:ea typeface="Calibri" panose="020F0502020204030204" pitchFamily="34" charset="0"/>
                <a:cs typeface="Calibri" panose="020F0502020204030204" pitchFamily="34" charset="0"/>
              </a:rPr>
              <a:t>Be Informed and Unbiased </a:t>
            </a:r>
          </a:p>
        </p:txBody>
      </p:sp>
      <p:sp>
        <p:nvSpPr>
          <p:cNvPr id="4" name="Content Placeholder 3">
            <a:extLst>
              <a:ext uri="{FF2B5EF4-FFF2-40B4-BE49-F238E27FC236}">
                <a16:creationId xmlns:a16="http://schemas.microsoft.com/office/drawing/2014/main" id="{AA81641C-4617-54FA-9C7C-14EEB049CB9A}"/>
              </a:ext>
            </a:extLst>
          </p:cNvPr>
          <p:cNvSpPr>
            <a:spLocks noGrp="1"/>
          </p:cNvSpPr>
          <p:nvPr>
            <p:ph sz="half" idx="2"/>
          </p:nvPr>
        </p:nvSpPr>
        <p:spPr>
          <a:xfrm>
            <a:off x="4131836" y="3614991"/>
            <a:ext cx="7644627" cy="3022813"/>
          </a:xfrm>
        </p:spPr>
        <p:txBody>
          <a:bodyPr vert="horz" lIns="91440" tIns="45720" rIns="91440" bIns="45720" rtlCol="0">
            <a:noAutofit/>
          </a:bodyPr>
          <a:lstStyle/>
          <a:p>
            <a:pPr marL="0" indent="0" algn="r">
              <a:buNone/>
            </a:pPr>
            <a:r>
              <a:rPr lang="en-US" sz="6000" kern="1200">
                <a:solidFill>
                  <a:schemeClr val="tx1"/>
                </a:solidFill>
                <a:latin typeface="+mn-lt"/>
                <a:ea typeface="+mn-ea"/>
                <a:cs typeface="+mn-cs"/>
              </a:rPr>
              <a:t>Be Equitable In All Things You Do and Conversations</a:t>
            </a:r>
          </a:p>
        </p:txBody>
      </p:sp>
    </p:spTree>
    <p:extLst>
      <p:ext uri="{BB962C8B-B14F-4D97-AF65-F5344CB8AC3E}">
        <p14:creationId xmlns:p14="http://schemas.microsoft.com/office/powerpoint/2010/main" val="2901735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One in a crowd">
            <a:extLst>
              <a:ext uri="{FF2B5EF4-FFF2-40B4-BE49-F238E27FC236}">
                <a16:creationId xmlns:a16="http://schemas.microsoft.com/office/drawing/2014/main" id="{3B7D86DD-ECA7-A2E2-500C-2FD40864DA24}"/>
              </a:ext>
            </a:extLst>
          </p:cNvPr>
          <p:cNvPicPr>
            <a:picLocks noChangeAspect="1"/>
          </p:cNvPicPr>
          <p:nvPr/>
        </p:nvPicPr>
        <p:blipFill rotWithShape="1">
          <a:blip r:embed="rId3"/>
          <a:srcRect t="24795" b="205"/>
          <a:stretch/>
        </p:blipFill>
        <p:spPr>
          <a:xfrm>
            <a:off x="20" y="10"/>
            <a:ext cx="12191981" cy="6857990"/>
          </a:xfrm>
          <a:prstGeom prst="rect">
            <a:avLst/>
          </a:prstGeom>
        </p:spPr>
      </p:pic>
      <p:sp>
        <p:nvSpPr>
          <p:cNvPr id="10" name="Rectangle 9">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05BF4F-DFB8-771D-D311-A55DDCF6BA7E}"/>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solidFill>
                  <a:schemeClr val="bg1"/>
                </a:solidFill>
              </a:rPr>
              <a:t>Role Play/Discussion At Tables and Group Sharing</a:t>
            </a:r>
          </a:p>
        </p:txBody>
      </p:sp>
      <p:sp>
        <p:nvSpPr>
          <p:cNvPr id="12" name="Rectangle: Rounded Corners 11">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827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Question mark on green pastel background">
            <a:extLst>
              <a:ext uri="{FF2B5EF4-FFF2-40B4-BE49-F238E27FC236}">
                <a16:creationId xmlns:a16="http://schemas.microsoft.com/office/drawing/2014/main" id="{3AAEC65A-A269-B57C-F0B0-FFEF702D889E}"/>
              </a:ext>
            </a:extLst>
          </p:cNvPr>
          <p:cNvPicPr>
            <a:picLocks noChangeAspect="1"/>
          </p:cNvPicPr>
          <p:nvPr/>
        </p:nvPicPr>
        <p:blipFill rotWithShape="1">
          <a:blip r:embed="rId3"/>
          <a:srcRect l="40413" r="421"/>
          <a:stretch/>
        </p:blipFill>
        <p:spPr>
          <a:xfrm>
            <a:off x="-1" y="-2"/>
            <a:ext cx="5410198" cy="6858002"/>
          </a:xfrm>
          <a:prstGeom prst="rect">
            <a:avLst/>
          </a:prstGeom>
        </p:spPr>
      </p:pic>
      <p:sp useBgFill="1">
        <p:nvSpPr>
          <p:cNvPr id="17" name="Rectangle 16">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DE1EFF-49DA-68D3-A5C5-30822FF9A013}"/>
              </a:ext>
            </a:extLst>
          </p:cNvPr>
          <p:cNvSpPr>
            <a:spLocks noGrp="1"/>
          </p:cNvSpPr>
          <p:nvPr>
            <p:ph type="title"/>
          </p:nvPr>
        </p:nvSpPr>
        <p:spPr>
          <a:xfrm>
            <a:off x="6115317" y="405685"/>
            <a:ext cx="5464968" cy="1559301"/>
          </a:xfrm>
        </p:spPr>
        <p:txBody>
          <a:bodyPr>
            <a:normAutofit/>
          </a:bodyPr>
          <a:lstStyle/>
          <a:p>
            <a:r>
              <a:rPr lang="en-US" sz="4000"/>
              <a:t>Learning Objectives:</a:t>
            </a:r>
          </a:p>
        </p:txBody>
      </p:sp>
      <p:sp>
        <p:nvSpPr>
          <p:cNvPr id="3" name="Content Placeholder 2">
            <a:extLst>
              <a:ext uri="{FF2B5EF4-FFF2-40B4-BE49-F238E27FC236}">
                <a16:creationId xmlns:a16="http://schemas.microsoft.com/office/drawing/2014/main" id="{8ABEBFD2-02EC-4FBF-E059-CCF9D3DA09EB}"/>
              </a:ext>
            </a:extLst>
          </p:cNvPr>
          <p:cNvSpPr>
            <a:spLocks noGrp="1"/>
          </p:cNvSpPr>
          <p:nvPr>
            <p:ph idx="1"/>
          </p:nvPr>
        </p:nvSpPr>
        <p:spPr>
          <a:xfrm>
            <a:off x="5892292" y="2564780"/>
            <a:ext cx="5247340" cy="3496878"/>
          </a:xfrm>
        </p:spPr>
        <p:txBody>
          <a:bodyPr anchor="ctr">
            <a:normAutofit/>
          </a:bodyPr>
          <a:lstStyle/>
          <a:p>
            <a:r>
              <a:rPr lang="en-US" sz="2000"/>
              <a:t>Be able to say what food insecurity means and  how it affects so many people in the U.S.</a:t>
            </a:r>
          </a:p>
          <a:p>
            <a:r>
              <a:rPr lang="en-US" sz="2000"/>
              <a:t>Know the root causes of food insecurity.</a:t>
            </a:r>
          </a:p>
          <a:p>
            <a:r>
              <a:rPr lang="en-US" sz="2000"/>
              <a:t>Have examples of food insecurity evaluation tools.</a:t>
            </a:r>
          </a:p>
          <a:p>
            <a:r>
              <a:rPr lang="en-US" sz="2000"/>
              <a:t>Know the difference between food insecurity and hunger.</a:t>
            </a:r>
          </a:p>
          <a:p>
            <a:r>
              <a:rPr lang="en-US" sz="2000"/>
              <a:t>Have an understanding of the sensitivity of this subject when speaking to clients/patients and know how to approach the conversation.</a:t>
            </a:r>
          </a:p>
        </p:txBody>
      </p:sp>
      <p:pic>
        <p:nvPicPr>
          <p:cNvPr id="5" name="Picture 4" descr="A glass of milk and a glass of yogurt">
            <a:extLst>
              <a:ext uri="{FF2B5EF4-FFF2-40B4-BE49-F238E27FC236}">
                <a16:creationId xmlns:a16="http://schemas.microsoft.com/office/drawing/2014/main" id="{19A4B690-A732-A917-804E-991F5EE35D5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0" y="0"/>
            <a:ext cx="5410196" cy="6858000"/>
          </a:xfrm>
          <a:prstGeom prst="rect">
            <a:avLst/>
          </a:prstGeom>
        </p:spPr>
      </p:pic>
    </p:spTree>
    <p:extLst>
      <p:ext uri="{BB962C8B-B14F-4D97-AF65-F5344CB8AC3E}">
        <p14:creationId xmlns:p14="http://schemas.microsoft.com/office/powerpoint/2010/main" val="14161377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85650-8E63-336D-256C-84E04B9A91AF}"/>
              </a:ext>
            </a:extLst>
          </p:cNvPr>
          <p:cNvSpPr>
            <a:spLocks noGrp="1"/>
          </p:cNvSpPr>
          <p:nvPr>
            <p:ph type="title"/>
          </p:nvPr>
        </p:nvSpPr>
        <p:spPr>
          <a:xfrm>
            <a:off x="1061460" y="212725"/>
            <a:ext cx="10515600" cy="964911"/>
          </a:xfrm>
        </p:spPr>
        <p:txBody>
          <a:bodyPr/>
          <a:lstStyle/>
          <a:p>
            <a:r>
              <a:rPr lang="en-US" u="sng"/>
              <a:t>Another Sample Food Insecurity Survey:</a:t>
            </a:r>
          </a:p>
        </p:txBody>
      </p:sp>
      <p:sp>
        <p:nvSpPr>
          <p:cNvPr id="3" name="TextBox 2">
            <a:extLst>
              <a:ext uri="{FF2B5EF4-FFF2-40B4-BE49-F238E27FC236}">
                <a16:creationId xmlns:a16="http://schemas.microsoft.com/office/drawing/2014/main" id="{D25255C2-EC4C-FE2F-AA58-03F47AFF6906}"/>
              </a:ext>
            </a:extLst>
          </p:cNvPr>
          <p:cNvSpPr txBox="1"/>
          <p:nvPr/>
        </p:nvSpPr>
        <p:spPr>
          <a:xfrm>
            <a:off x="1061460" y="1316182"/>
            <a:ext cx="9684328" cy="4970591"/>
          </a:xfrm>
          <a:prstGeom prst="rect">
            <a:avLst/>
          </a:prstGeom>
          <a:noFill/>
        </p:spPr>
        <p:txBody>
          <a:bodyPr wrap="square" rtlCol="0">
            <a:spAutoFit/>
          </a:bodyPr>
          <a:lstStyle/>
          <a:p>
            <a:r>
              <a:rPr lang="en-US" sz="2800">
                <a:latin typeface="+mj-lt"/>
              </a:rPr>
              <a:t>During the last 12 months, was there a time when, because of lack of money or other resources:</a:t>
            </a:r>
          </a:p>
          <a:p>
            <a:endParaRPr lang="en-US" sz="900">
              <a:latin typeface="+mj-lt"/>
            </a:endParaRPr>
          </a:p>
          <a:p>
            <a:pPr marL="514350" indent="-514350">
              <a:buAutoNum type="arabicPeriod"/>
            </a:pPr>
            <a:r>
              <a:rPr lang="en-US" sz="2800">
                <a:latin typeface="+mj-lt"/>
              </a:rPr>
              <a:t>You were worried you would not have enough food to eat?</a:t>
            </a:r>
          </a:p>
          <a:p>
            <a:pPr marL="514350" indent="-514350">
              <a:buAutoNum type="arabicPeriod"/>
            </a:pPr>
            <a:r>
              <a:rPr lang="en-US" sz="2800">
                <a:latin typeface="+mj-lt"/>
              </a:rPr>
              <a:t>You were unable to eat healthy and nutritious food?</a:t>
            </a:r>
          </a:p>
          <a:p>
            <a:pPr marL="514350" indent="-514350">
              <a:buAutoNum type="arabicPeriod"/>
            </a:pPr>
            <a:r>
              <a:rPr lang="en-US" sz="2800">
                <a:latin typeface="+mj-lt"/>
              </a:rPr>
              <a:t>You ate only a few kinds of foods?</a:t>
            </a:r>
          </a:p>
          <a:p>
            <a:pPr marL="514350" indent="-514350">
              <a:buAutoNum type="arabicPeriod"/>
            </a:pPr>
            <a:r>
              <a:rPr lang="en-US" sz="2800">
                <a:latin typeface="+mj-lt"/>
              </a:rPr>
              <a:t>You had to skip a meal?</a:t>
            </a:r>
          </a:p>
          <a:p>
            <a:pPr marL="514350" indent="-514350">
              <a:buAutoNum type="arabicPeriod"/>
            </a:pPr>
            <a:r>
              <a:rPr lang="en-US" sz="2800">
                <a:latin typeface="+mj-lt"/>
              </a:rPr>
              <a:t>You ate less than you thought you should?</a:t>
            </a:r>
          </a:p>
          <a:p>
            <a:pPr marL="514350" indent="-514350">
              <a:buAutoNum type="arabicPeriod"/>
            </a:pPr>
            <a:r>
              <a:rPr lang="en-US" sz="2800">
                <a:latin typeface="+mj-lt"/>
              </a:rPr>
              <a:t>Your household ran out of food?</a:t>
            </a:r>
          </a:p>
          <a:p>
            <a:pPr marL="514350" indent="-514350">
              <a:buAutoNum type="arabicPeriod"/>
            </a:pPr>
            <a:r>
              <a:rPr lang="en-US" sz="2800">
                <a:latin typeface="+mj-lt"/>
              </a:rPr>
              <a:t>You were hungry but did not eat?</a:t>
            </a:r>
          </a:p>
          <a:p>
            <a:pPr marL="514350" indent="-514350">
              <a:buAutoNum type="arabicPeriod"/>
            </a:pPr>
            <a:r>
              <a:rPr lang="en-US" sz="2800">
                <a:latin typeface="+mj-lt"/>
              </a:rPr>
              <a:t>You went without eating for a whole day?</a:t>
            </a:r>
          </a:p>
          <a:p>
            <a:pPr marL="514350" indent="-514350">
              <a:buAutoNum type="arabicPeriod"/>
            </a:pPr>
            <a:endParaRPr lang="en-US" sz="2800">
              <a:latin typeface="+mj-lt"/>
            </a:endParaRPr>
          </a:p>
        </p:txBody>
      </p:sp>
    </p:spTree>
    <p:extLst>
      <p:ext uri="{BB962C8B-B14F-4D97-AF65-F5344CB8AC3E}">
        <p14:creationId xmlns:p14="http://schemas.microsoft.com/office/powerpoint/2010/main" val="1732577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D3CA6-23BD-EDF3-2F8E-9DA7EB9B4F96}"/>
              </a:ext>
            </a:extLst>
          </p:cNvPr>
          <p:cNvSpPr>
            <a:spLocks noGrp="1"/>
          </p:cNvSpPr>
          <p:nvPr>
            <p:ph type="title"/>
          </p:nvPr>
        </p:nvSpPr>
        <p:spPr/>
        <p:txBody>
          <a:bodyPr/>
          <a:lstStyle/>
          <a:p>
            <a:r>
              <a:rPr lang="en-US"/>
              <a:t>The Food Insecurity Experience Scale (FIES)</a:t>
            </a:r>
          </a:p>
        </p:txBody>
      </p:sp>
      <p:sp>
        <p:nvSpPr>
          <p:cNvPr id="3" name="Text Placeholder 2">
            <a:extLst>
              <a:ext uri="{FF2B5EF4-FFF2-40B4-BE49-F238E27FC236}">
                <a16:creationId xmlns:a16="http://schemas.microsoft.com/office/drawing/2014/main" id="{4EA04436-E978-B695-2AC5-17B42AD0AFE6}"/>
              </a:ext>
            </a:extLst>
          </p:cNvPr>
          <p:cNvSpPr>
            <a:spLocks noGrp="1"/>
          </p:cNvSpPr>
          <p:nvPr>
            <p:ph type="body" idx="1"/>
          </p:nvPr>
        </p:nvSpPr>
        <p:spPr>
          <a:xfrm>
            <a:off x="839788" y="1615570"/>
            <a:ext cx="5157787" cy="482311"/>
          </a:xfrm>
        </p:spPr>
        <p:txBody>
          <a:bodyPr/>
          <a:lstStyle/>
          <a:p>
            <a:r>
              <a:rPr lang="en-US" b="0"/>
              <a:t>The Global Reference Scale:</a:t>
            </a:r>
          </a:p>
        </p:txBody>
      </p:sp>
      <p:sp>
        <p:nvSpPr>
          <p:cNvPr id="7" name="Flowchart: Connector 6">
            <a:extLst>
              <a:ext uri="{FF2B5EF4-FFF2-40B4-BE49-F238E27FC236}">
                <a16:creationId xmlns:a16="http://schemas.microsoft.com/office/drawing/2014/main" id="{4B5D6995-69FB-36C2-F8D4-A2AED77A788F}"/>
              </a:ext>
            </a:extLst>
          </p:cNvPr>
          <p:cNvSpPr/>
          <p:nvPr/>
        </p:nvSpPr>
        <p:spPr>
          <a:xfrm>
            <a:off x="706582" y="3782290"/>
            <a:ext cx="457200" cy="457200"/>
          </a:xfrm>
          <a:prstGeom prst="flowChartConnector">
            <a:avLst/>
          </a:prstGeom>
          <a:solidFill>
            <a:srgbClr val="FF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CC00"/>
              </a:solidFill>
            </a:endParaRPr>
          </a:p>
        </p:txBody>
      </p:sp>
      <p:sp>
        <p:nvSpPr>
          <p:cNvPr id="10" name="TextBox 9">
            <a:extLst>
              <a:ext uri="{FF2B5EF4-FFF2-40B4-BE49-F238E27FC236}">
                <a16:creationId xmlns:a16="http://schemas.microsoft.com/office/drawing/2014/main" id="{5149F190-4386-0437-337B-770594DBEF26}"/>
              </a:ext>
            </a:extLst>
          </p:cNvPr>
          <p:cNvSpPr txBox="1"/>
          <p:nvPr/>
        </p:nvSpPr>
        <p:spPr>
          <a:xfrm>
            <a:off x="346364" y="2941133"/>
            <a:ext cx="1634836" cy="646331"/>
          </a:xfrm>
          <a:prstGeom prst="rect">
            <a:avLst/>
          </a:prstGeom>
          <a:noFill/>
        </p:spPr>
        <p:txBody>
          <a:bodyPr wrap="square" rtlCol="0">
            <a:spAutoFit/>
          </a:bodyPr>
          <a:lstStyle/>
          <a:p>
            <a:r>
              <a:rPr lang="en-US" sz="1200">
                <a:solidFill>
                  <a:srgbClr val="FFCC00"/>
                </a:solidFill>
              </a:rPr>
              <a:t>You were worried you would not have enough food to eat?</a:t>
            </a:r>
          </a:p>
        </p:txBody>
      </p:sp>
      <p:sp>
        <p:nvSpPr>
          <p:cNvPr id="11" name="Flowchart: Connector 10">
            <a:extLst>
              <a:ext uri="{FF2B5EF4-FFF2-40B4-BE49-F238E27FC236}">
                <a16:creationId xmlns:a16="http://schemas.microsoft.com/office/drawing/2014/main" id="{A6CF1EF4-BC93-6F3A-6003-DC29235B7661}"/>
              </a:ext>
            </a:extLst>
          </p:cNvPr>
          <p:cNvSpPr/>
          <p:nvPr/>
        </p:nvSpPr>
        <p:spPr>
          <a:xfrm>
            <a:off x="1752600" y="3782290"/>
            <a:ext cx="457200" cy="457200"/>
          </a:xfrm>
          <a:prstGeom prst="flowChartConnector">
            <a:avLst/>
          </a:prstGeom>
          <a:solidFill>
            <a:srgbClr val="D9E7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2" name="TextBox 11">
            <a:extLst>
              <a:ext uri="{FF2B5EF4-FFF2-40B4-BE49-F238E27FC236}">
                <a16:creationId xmlns:a16="http://schemas.microsoft.com/office/drawing/2014/main" id="{F5596C09-0408-E2C8-CD2C-E3C7D24730D6}"/>
              </a:ext>
            </a:extLst>
          </p:cNvPr>
          <p:cNvSpPr txBox="1"/>
          <p:nvPr/>
        </p:nvSpPr>
        <p:spPr>
          <a:xfrm>
            <a:off x="1392382" y="4529287"/>
            <a:ext cx="1634836" cy="461665"/>
          </a:xfrm>
          <a:prstGeom prst="rect">
            <a:avLst/>
          </a:prstGeom>
          <a:noFill/>
        </p:spPr>
        <p:txBody>
          <a:bodyPr wrap="square" rtlCol="0">
            <a:spAutoFit/>
          </a:bodyPr>
          <a:lstStyle/>
          <a:p>
            <a:r>
              <a:rPr lang="en-US" sz="1200">
                <a:solidFill>
                  <a:srgbClr val="CCCC00"/>
                </a:solidFill>
              </a:rPr>
              <a:t>You ate only a few kinds of foods</a:t>
            </a:r>
          </a:p>
        </p:txBody>
      </p:sp>
      <p:sp>
        <p:nvSpPr>
          <p:cNvPr id="13" name="Flowchart: Connector 12">
            <a:extLst>
              <a:ext uri="{FF2B5EF4-FFF2-40B4-BE49-F238E27FC236}">
                <a16:creationId xmlns:a16="http://schemas.microsoft.com/office/drawing/2014/main" id="{70683650-647F-65A3-8B61-F176690C7C40}"/>
              </a:ext>
            </a:extLst>
          </p:cNvPr>
          <p:cNvSpPr/>
          <p:nvPr/>
        </p:nvSpPr>
        <p:spPr>
          <a:xfrm>
            <a:off x="2798618" y="3782290"/>
            <a:ext cx="457200" cy="457200"/>
          </a:xfrm>
          <a:prstGeom prst="flowChartConnector">
            <a:avLst/>
          </a:prstGeom>
          <a:solidFill>
            <a:srgbClr val="FD780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9DED28D-37EB-7DB9-C2EA-C829E79F16DA}"/>
              </a:ext>
            </a:extLst>
          </p:cNvPr>
          <p:cNvSpPr txBox="1"/>
          <p:nvPr/>
        </p:nvSpPr>
        <p:spPr>
          <a:xfrm>
            <a:off x="2268681" y="3039299"/>
            <a:ext cx="1974273" cy="461665"/>
          </a:xfrm>
          <a:prstGeom prst="rect">
            <a:avLst/>
          </a:prstGeom>
          <a:noFill/>
        </p:spPr>
        <p:txBody>
          <a:bodyPr wrap="square" rtlCol="0">
            <a:spAutoFit/>
          </a:bodyPr>
          <a:lstStyle/>
          <a:p>
            <a:r>
              <a:rPr lang="en-US" sz="1200">
                <a:solidFill>
                  <a:srgbClr val="FF6600"/>
                </a:solidFill>
                <a:latin typeface="+mj-lt"/>
              </a:rPr>
              <a:t>You were unable to ate healthy and nutritious food?</a:t>
            </a:r>
          </a:p>
        </p:txBody>
      </p:sp>
      <p:sp>
        <p:nvSpPr>
          <p:cNvPr id="16" name="Flowchart: Connector 15">
            <a:extLst>
              <a:ext uri="{FF2B5EF4-FFF2-40B4-BE49-F238E27FC236}">
                <a16:creationId xmlns:a16="http://schemas.microsoft.com/office/drawing/2014/main" id="{85876B83-37F4-EED1-0528-CF90852EDDC7}"/>
              </a:ext>
            </a:extLst>
          </p:cNvPr>
          <p:cNvSpPr/>
          <p:nvPr/>
        </p:nvSpPr>
        <p:spPr>
          <a:xfrm>
            <a:off x="4655128" y="3782290"/>
            <a:ext cx="457200" cy="457200"/>
          </a:xfrm>
          <a:prstGeom prst="flowChartConnector">
            <a:avLst/>
          </a:prstGeom>
          <a:solidFill>
            <a:srgbClr val="DA4B2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81C610E-B866-33DA-B9EA-9927623632A2}"/>
              </a:ext>
            </a:extLst>
          </p:cNvPr>
          <p:cNvSpPr txBox="1"/>
          <p:nvPr/>
        </p:nvSpPr>
        <p:spPr>
          <a:xfrm>
            <a:off x="3983182" y="4506043"/>
            <a:ext cx="2258291" cy="461665"/>
          </a:xfrm>
          <a:prstGeom prst="rect">
            <a:avLst/>
          </a:prstGeom>
          <a:noFill/>
        </p:spPr>
        <p:txBody>
          <a:bodyPr wrap="square" rtlCol="0">
            <a:spAutoFit/>
          </a:bodyPr>
          <a:lstStyle/>
          <a:p>
            <a:r>
              <a:rPr lang="en-US" sz="1200">
                <a:solidFill>
                  <a:srgbClr val="FF0000"/>
                </a:solidFill>
              </a:rPr>
              <a:t>You ate less than you thought you should?</a:t>
            </a:r>
          </a:p>
        </p:txBody>
      </p:sp>
      <p:sp>
        <p:nvSpPr>
          <p:cNvPr id="18" name="Flowchart: Connector 17">
            <a:extLst>
              <a:ext uri="{FF2B5EF4-FFF2-40B4-BE49-F238E27FC236}">
                <a16:creationId xmlns:a16="http://schemas.microsoft.com/office/drawing/2014/main" id="{8CECF790-CD88-028E-3A52-1EBD8097A8D9}"/>
              </a:ext>
            </a:extLst>
          </p:cNvPr>
          <p:cNvSpPr/>
          <p:nvPr/>
        </p:nvSpPr>
        <p:spPr>
          <a:xfrm>
            <a:off x="7384473" y="3782290"/>
            <a:ext cx="457200" cy="457200"/>
          </a:xfrm>
          <a:prstGeom prst="flowChartConnector">
            <a:avLst/>
          </a:prstGeom>
          <a:solidFill>
            <a:srgbClr val="F6331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68BC83D-265B-37C3-A1A0-11C9E66EB349}"/>
              </a:ext>
            </a:extLst>
          </p:cNvPr>
          <p:cNvSpPr txBox="1"/>
          <p:nvPr/>
        </p:nvSpPr>
        <p:spPr>
          <a:xfrm>
            <a:off x="6639791" y="3235818"/>
            <a:ext cx="1634836" cy="276999"/>
          </a:xfrm>
          <a:prstGeom prst="rect">
            <a:avLst/>
          </a:prstGeom>
          <a:noFill/>
        </p:spPr>
        <p:txBody>
          <a:bodyPr wrap="square" rtlCol="0">
            <a:spAutoFit/>
          </a:bodyPr>
          <a:lstStyle/>
          <a:p>
            <a:r>
              <a:rPr lang="en-US" sz="1200">
                <a:solidFill>
                  <a:srgbClr val="FF0000"/>
                </a:solidFill>
                <a:latin typeface="+mj-lt"/>
              </a:rPr>
              <a:t>You had to skip a meal?</a:t>
            </a:r>
          </a:p>
        </p:txBody>
      </p:sp>
      <p:sp>
        <p:nvSpPr>
          <p:cNvPr id="20" name="Flowchart: Connector 19">
            <a:extLst>
              <a:ext uri="{FF2B5EF4-FFF2-40B4-BE49-F238E27FC236}">
                <a16:creationId xmlns:a16="http://schemas.microsoft.com/office/drawing/2014/main" id="{31CB48AE-1E6F-1781-A94A-C874D19D98DB}"/>
              </a:ext>
            </a:extLst>
          </p:cNvPr>
          <p:cNvSpPr/>
          <p:nvPr/>
        </p:nvSpPr>
        <p:spPr>
          <a:xfrm>
            <a:off x="8274627" y="3782290"/>
            <a:ext cx="457200" cy="457200"/>
          </a:xfrm>
          <a:prstGeom prst="flowChartConnector">
            <a:avLst/>
          </a:prstGeom>
          <a:solidFill>
            <a:srgbClr val="AB645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id="{7EB75B67-4AB3-7AEA-B0FA-902A190C1EFA}"/>
              </a:ext>
            </a:extLst>
          </p:cNvPr>
          <p:cNvSpPr/>
          <p:nvPr/>
        </p:nvSpPr>
        <p:spPr>
          <a:xfrm>
            <a:off x="9164781" y="3782290"/>
            <a:ext cx="457200" cy="457200"/>
          </a:xfrm>
          <a:prstGeom prst="flowChartConnector">
            <a:avLst/>
          </a:prstGeom>
          <a:solidFill>
            <a:srgbClr val="62062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a:extLst>
              <a:ext uri="{FF2B5EF4-FFF2-40B4-BE49-F238E27FC236}">
                <a16:creationId xmlns:a16="http://schemas.microsoft.com/office/drawing/2014/main" id="{0EA419DE-68BB-A32C-AD25-823D6D08A270}"/>
              </a:ext>
            </a:extLst>
          </p:cNvPr>
          <p:cNvSpPr/>
          <p:nvPr/>
        </p:nvSpPr>
        <p:spPr>
          <a:xfrm>
            <a:off x="11256818" y="3782290"/>
            <a:ext cx="457200" cy="457200"/>
          </a:xfrm>
          <a:prstGeom prst="flowChartConnector">
            <a:avLst/>
          </a:prstGeom>
          <a:solidFill>
            <a:srgbClr val="372D2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1F258B0-8E0B-DA2A-2415-60C4740043C2}"/>
              </a:ext>
            </a:extLst>
          </p:cNvPr>
          <p:cNvSpPr txBox="1"/>
          <p:nvPr/>
        </p:nvSpPr>
        <p:spPr>
          <a:xfrm>
            <a:off x="7931726" y="4529287"/>
            <a:ext cx="1499755" cy="461665"/>
          </a:xfrm>
          <a:prstGeom prst="rect">
            <a:avLst/>
          </a:prstGeom>
          <a:noFill/>
        </p:spPr>
        <p:txBody>
          <a:bodyPr wrap="square" rtlCol="0">
            <a:spAutoFit/>
          </a:bodyPr>
          <a:lstStyle/>
          <a:p>
            <a:r>
              <a:rPr lang="en-US" sz="1200">
                <a:solidFill>
                  <a:srgbClr val="CC0000"/>
                </a:solidFill>
              </a:rPr>
              <a:t>Your household ran out of food?</a:t>
            </a:r>
          </a:p>
        </p:txBody>
      </p:sp>
      <p:sp>
        <p:nvSpPr>
          <p:cNvPr id="25" name="TextBox 24">
            <a:extLst>
              <a:ext uri="{FF2B5EF4-FFF2-40B4-BE49-F238E27FC236}">
                <a16:creationId xmlns:a16="http://schemas.microsoft.com/office/drawing/2014/main" id="{827E922C-6103-3260-F4D2-A1ACB7DC2149}"/>
              </a:ext>
            </a:extLst>
          </p:cNvPr>
          <p:cNvSpPr txBox="1"/>
          <p:nvPr/>
        </p:nvSpPr>
        <p:spPr>
          <a:xfrm>
            <a:off x="8901545" y="3235818"/>
            <a:ext cx="1768767" cy="461665"/>
          </a:xfrm>
          <a:prstGeom prst="rect">
            <a:avLst/>
          </a:prstGeom>
          <a:noFill/>
        </p:spPr>
        <p:txBody>
          <a:bodyPr wrap="square" rtlCol="0">
            <a:spAutoFit/>
          </a:bodyPr>
          <a:lstStyle/>
          <a:p>
            <a:r>
              <a:rPr lang="en-US" sz="1200">
                <a:solidFill>
                  <a:srgbClr val="660066"/>
                </a:solidFill>
              </a:rPr>
              <a:t>You were hungry but did not eat?</a:t>
            </a:r>
          </a:p>
        </p:txBody>
      </p:sp>
      <p:sp>
        <p:nvSpPr>
          <p:cNvPr id="26" name="TextBox 25">
            <a:extLst>
              <a:ext uri="{FF2B5EF4-FFF2-40B4-BE49-F238E27FC236}">
                <a16:creationId xmlns:a16="http://schemas.microsoft.com/office/drawing/2014/main" id="{1520597E-5FEF-B9C1-4202-4FF48D09EA48}"/>
              </a:ext>
            </a:extLst>
          </p:cNvPr>
          <p:cNvSpPr txBox="1"/>
          <p:nvPr/>
        </p:nvSpPr>
        <p:spPr>
          <a:xfrm>
            <a:off x="10737631" y="4344621"/>
            <a:ext cx="1495574" cy="646331"/>
          </a:xfrm>
          <a:prstGeom prst="rect">
            <a:avLst/>
          </a:prstGeom>
          <a:noFill/>
        </p:spPr>
        <p:txBody>
          <a:bodyPr wrap="square" rtlCol="0">
            <a:spAutoFit/>
          </a:bodyPr>
          <a:lstStyle/>
          <a:p>
            <a:r>
              <a:rPr lang="en-US" sz="1200">
                <a:solidFill>
                  <a:srgbClr val="1C1C1C"/>
                </a:solidFill>
              </a:rPr>
              <a:t>You went without eating for a whole day?</a:t>
            </a:r>
          </a:p>
        </p:txBody>
      </p:sp>
      <p:sp>
        <p:nvSpPr>
          <p:cNvPr id="27" name="TextBox 26">
            <a:extLst>
              <a:ext uri="{FF2B5EF4-FFF2-40B4-BE49-F238E27FC236}">
                <a16:creationId xmlns:a16="http://schemas.microsoft.com/office/drawing/2014/main" id="{6EF861C2-9179-725D-DA74-B332EC086579}"/>
              </a:ext>
            </a:extLst>
          </p:cNvPr>
          <p:cNvSpPr txBox="1"/>
          <p:nvPr/>
        </p:nvSpPr>
        <p:spPr>
          <a:xfrm>
            <a:off x="4242954" y="6247542"/>
            <a:ext cx="4201391" cy="400110"/>
          </a:xfrm>
          <a:prstGeom prst="rect">
            <a:avLst/>
          </a:prstGeom>
          <a:noFill/>
        </p:spPr>
        <p:txBody>
          <a:bodyPr wrap="square" rtlCol="0">
            <a:spAutoFit/>
          </a:bodyPr>
          <a:lstStyle/>
          <a:p>
            <a:r>
              <a:rPr lang="en-US" sz="1000">
                <a:hlinkClick r:id="rId3"/>
              </a:rPr>
              <a:t>https://fao.org/in-action/voices-of-the-hungry/files/en/</a:t>
            </a:r>
            <a:endParaRPr lang="en-US" sz="1000"/>
          </a:p>
          <a:p>
            <a:endParaRPr lang="en-US" sz="1000"/>
          </a:p>
        </p:txBody>
      </p:sp>
    </p:spTree>
    <p:extLst>
      <p:ext uri="{BB962C8B-B14F-4D97-AF65-F5344CB8AC3E}">
        <p14:creationId xmlns:p14="http://schemas.microsoft.com/office/powerpoint/2010/main" val="4192053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FD5BFC-0DE1-96B0-8E7D-8C7348B5EE0A}"/>
              </a:ext>
            </a:extLst>
          </p:cNvPr>
          <p:cNvSpPr>
            <a:spLocks noGrp="1"/>
          </p:cNvSpPr>
          <p:nvPr>
            <p:ph type="title"/>
          </p:nvPr>
        </p:nvSpPr>
        <p:spPr>
          <a:xfrm>
            <a:off x="4572001" y="601744"/>
            <a:ext cx="6781800" cy="1338696"/>
          </a:xfrm>
        </p:spPr>
        <p:txBody>
          <a:bodyPr>
            <a:normAutofit/>
          </a:bodyPr>
          <a:lstStyle/>
          <a:p>
            <a:r>
              <a:rPr lang="en-US" sz="2800"/>
              <a:t>There are resources available to families needing food assistance that they may not know about:</a:t>
            </a:r>
          </a:p>
        </p:txBody>
      </p:sp>
      <p:pic>
        <p:nvPicPr>
          <p:cNvPr id="5" name="Picture 4" descr="A breakfast spread">
            <a:extLst>
              <a:ext uri="{FF2B5EF4-FFF2-40B4-BE49-F238E27FC236}">
                <a16:creationId xmlns:a16="http://schemas.microsoft.com/office/drawing/2014/main" id="{700D67CF-7EAA-B992-6580-9679CF74FCCA}"/>
              </a:ext>
            </a:extLst>
          </p:cNvPr>
          <p:cNvPicPr>
            <a:picLocks noChangeAspect="1"/>
          </p:cNvPicPr>
          <p:nvPr/>
        </p:nvPicPr>
        <p:blipFill rotWithShape="1">
          <a:blip r:embed="rId3"/>
          <a:srcRect l="28433" r="35021"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A490DF97-115F-1C3A-2A37-7843CA0AAAF8}"/>
              </a:ext>
            </a:extLst>
          </p:cNvPr>
          <p:cNvSpPr>
            <a:spLocks noGrp="1" noRot="1" noMove="1" noResize="1" noEditPoints="1" noAdjustHandles="1" noChangeArrowheads="1" noChangeShapeType="1"/>
          </p:cNvSpPr>
          <p:nvPr>
            <p:ph idx="1"/>
          </p:nvPr>
        </p:nvSpPr>
        <p:spPr>
          <a:xfrm>
            <a:off x="4572001" y="2201958"/>
            <a:ext cx="6781800" cy="3900730"/>
          </a:xfrm>
        </p:spPr>
        <p:txBody>
          <a:bodyPr anchor="t">
            <a:normAutofit/>
          </a:bodyPr>
          <a:lstStyle/>
          <a:p>
            <a:r>
              <a:rPr lang="en-US" sz="2000"/>
              <a:t>The Supplemental nutrition Assistance Program (SNAP)</a:t>
            </a:r>
          </a:p>
          <a:p>
            <a:r>
              <a:rPr lang="en-US" sz="2000"/>
              <a:t>The Special Supplemental Nutrition Program for Women, Infant, and Children (WIC)</a:t>
            </a:r>
          </a:p>
          <a:p>
            <a:r>
              <a:rPr lang="en-US" sz="2000"/>
              <a:t>Afterschool and summer meals, childcare meals, school breakfast, and lunch programs</a:t>
            </a:r>
          </a:p>
          <a:p>
            <a:r>
              <a:rPr lang="en-US" sz="2000"/>
              <a:t>Other food and nutrition resources such as medically-tailored meals, medically-tailored groceries, produce prescription programs, food pharmacies, food banks, food pantries as available, and if appropriate</a:t>
            </a:r>
          </a:p>
          <a:p>
            <a:endParaRPr lang="en-US" sz="2000"/>
          </a:p>
        </p:txBody>
      </p:sp>
    </p:spTree>
    <p:extLst>
      <p:ext uri="{BB962C8B-B14F-4D97-AF65-F5344CB8AC3E}">
        <p14:creationId xmlns:p14="http://schemas.microsoft.com/office/powerpoint/2010/main" val="25249153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25DF711-A339-C821-24D2-A2C835E43722}"/>
              </a:ext>
            </a:extLst>
          </p:cNvPr>
          <p:cNvSpPr txBox="1"/>
          <p:nvPr/>
        </p:nvSpPr>
        <p:spPr>
          <a:xfrm>
            <a:off x="4585855" y="166254"/>
            <a:ext cx="3020290" cy="769441"/>
          </a:xfrm>
          <a:prstGeom prst="rect">
            <a:avLst/>
          </a:prstGeom>
          <a:noFill/>
        </p:spPr>
        <p:txBody>
          <a:bodyPr wrap="square" rtlCol="0">
            <a:spAutoFit/>
          </a:bodyPr>
          <a:lstStyle/>
          <a:p>
            <a:r>
              <a:rPr lang="en-US" sz="4400" b="1" u="sng">
                <a:latin typeface="+mj-lt"/>
              </a:rPr>
              <a:t>Work Cited</a:t>
            </a:r>
          </a:p>
        </p:txBody>
      </p:sp>
      <p:sp>
        <p:nvSpPr>
          <p:cNvPr id="3" name="Rectangle 1">
            <a:extLst>
              <a:ext uri="{FF2B5EF4-FFF2-40B4-BE49-F238E27FC236}">
                <a16:creationId xmlns:a16="http://schemas.microsoft.com/office/drawing/2014/main" id="{9E5B92C6-D7B0-9D0B-AEC1-AB05F8ED89A9}"/>
              </a:ext>
            </a:extLst>
          </p:cNvPr>
          <p:cNvSpPr>
            <a:spLocks noChangeArrowheads="1"/>
          </p:cNvSpPr>
          <p:nvPr/>
        </p:nvSpPr>
        <p:spPr bwMode="auto">
          <a:xfrm>
            <a:off x="138545" y="1289953"/>
            <a:ext cx="11914910"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9News. (2023). </a:t>
            </a:r>
            <a:r>
              <a:rPr kumimoji="0" lang="en-US" altLang="en-US" sz="1600" b="0" i="1"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How Food Insecurity Affects Mental and Physical Health.</a:t>
            </a:r>
            <a:r>
              <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YouTube: https://youtube.com/results?search_query=how+food+insecurity+affects+menta+and+physical+health</a:t>
            </a:r>
            <a:endParaRPr kumimoji="0" lang="en-US" altLang="en-US" sz="1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Kutch, B. M. (2020, 10 30). </a:t>
            </a:r>
            <a:r>
              <a:rPr kumimoji="0" lang="en-US" altLang="en-US" sz="1600" b="0" i="1"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Part 1: 5 Short-Term Effects Of Food Insecurity On Kids.</a:t>
            </a:r>
            <a:r>
              <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The snack sack: https://thesnacksack.org/post/part-1-5-short-term-effects-of-food-insecurity-on-kids</a:t>
            </a:r>
            <a:endParaRPr kumimoji="0" lang="en-US" altLang="en-US" sz="1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Matthew P. </a:t>
            </a:r>
            <a:r>
              <a:rPr kumimoji="0" lang="en-US" altLang="en-US" sz="1600" b="0" i="0" u="none" strike="noStrike" cap="none" normalizeH="0" baseline="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Rabbitt</a:t>
            </a:r>
            <a:r>
              <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 J.-J.-J. (2023, 10 25). </a:t>
            </a:r>
            <a:r>
              <a:rPr kumimoji="0" lang="en-US" altLang="en-US" sz="1600" b="0" i="1"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Definitions of Food Security</a:t>
            </a:r>
            <a:r>
              <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United States Department Of Agriculture: https://www.ers.usda.gov/topics/food-nutrition-assistance/food-security-in-the-u-s/definitions-of-food-security/</a:t>
            </a:r>
            <a:endParaRPr kumimoji="0" lang="en-US" altLang="en-US" sz="1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Michigan, B. C. (n.d.). </a:t>
            </a:r>
            <a:r>
              <a:rPr kumimoji="0" lang="en-US" altLang="en-US" sz="1600" b="0" i="1"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is food insecurity and why is it a problem?</a:t>
            </a:r>
            <a:r>
              <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YouTube: https://youtube.com/results?search_query=food+insecurity</a:t>
            </a:r>
            <a:endParaRPr kumimoji="0" lang="en-US" altLang="en-US" sz="1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MSU Student Food Bank.</a:t>
            </a:r>
            <a:r>
              <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(n.d.). Retrieved from Michigan State University.</a:t>
            </a:r>
            <a:endParaRPr kumimoji="0" lang="en-US" altLang="en-US" sz="1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Office of Disease Prevention and Health Promotion.</a:t>
            </a:r>
            <a:r>
              <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(n.d.). Retrieved from U.S. Department of Health and Human Services: hhtps://health.gov/healthypeople/priority-areas/social-determinants-health/literature-summaries/food-insecurity</a:t>
            </a:r>
            <a:endParaRPr kumimoji="0" lang="en-US" altLang="en-US" sz="1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Sheward</a:t>
            </a:r>
            <a:r>
              <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 A. (2023). What Anti-Hunger Advocates Need To Know About Food Insecurity and Other Health Related Social Needs. </a:t>
            </a:r>
            <a:r>
              <a:rPr kumimoji="0" lang="en-US" altLang="en-US" sz="1600" b="0" i="1"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Hunger Vital </a:t>
            </a:r>
            <a:r>
              <a:rPr kumimoji="0" lang="en-US" altLang="en-US" sz="1600" b="0" i="1" u="none" strike="noStrike" cap="none" normalizeH="0" baseline="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SIgn</a:t>
            </a:r>
            <a:r>
              <a:rPr kumimoji="0" lang="en-US" altLang="en-US" sz="1600" b="0" i="1"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Nation Community of Practice</a:t>
            </a:r>
            <a:r>
              <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1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Stringer, K. (2023, 2 22). </a:t>
            </a:r>
            <a:r>
              <a:rPr kumimoji="0" lang="en-US" altLang="en-US" sz="1600" b="0" i="1"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News and Events.</a:t>
            </a:r>
            <a:r>
              <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WA </a:t>
            </a:r>
            <a:r>
              <a:rPr kumimoji="0" lang="en-US" altLang="en-US" sz="1600" b="0" i="0" u="none" strike="noStrike" cap="none" normalizeH="0" baseline="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Schhol</a:t>
            </a:r>
            <a:r>
              <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of Public Health Food Systems, Nutrition, And Health: https://nutr.uw.edu/news/low-income-washington-state-househods-still-struggling-with-food-insecurity-as-pandemic-protections-end/</a:t>
            </a:r>
            <a:endParaRPr kumimoji="0" lang="en-US" altLang="en-US" sz="1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Food Insecurity Experience Scale.</a:t>
            </a:r>
            <a:r>
              <a:rPr kumimoji="0" lang="en-US" altLang="en-US" sz="16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(2023). Retrieved from Voices of Hungry: https://fao.org/in-action/voices-of-the=hungry/fies/en/</a:t>
            </a:r>
            <a:endParaRPr kumimoji="0" lang="en-US" altLang="en-US" sz="1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a:ln>
                <a:noFill/>
              </a:ln>
              <a:solidFill>
                <a:schemeClr val="tx1"/>
              </a:solidFill>
              <a:effectLst/>
            </a:endParaRPr>
          </a:p>
        </p:txBody>
      </p:sp>
    </p:spTree>
    <p:extLst>
      <p:ext uri="{BB962C8B-B14F-4D97-AF65-F5344CB8AC3E}">
        <p14:creationId xmlns:p14="http://schemas.microsoft.com/office/powerpoint/2010/main" val="20658658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yellow question mark on a black background&#10;&#10;Description automatically generated">
            <a:extLst>
              <a:ext uri="{FF2B5EF4-FFF2-40B4-BE49-F238E27FC236}">
                <a16:creationId xmlns:a16="http://schemas.microsoft.com/office/drawing/2014/main" id="{4141A4D4-C530-F888-0115-C63FEB05481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667000" y="1806222"/>
            <a:ext cx="6858000" cy="3973689"/>
          </a:xfrm>
          <a:prstGeom prst="rect">
            <a:avLst/>
          </a:prstGeom>
        </p:spPr>
      </p:pic>
      <p:sp>
        <p:nvSpPr>
          <p:cNvPr id="4" name="TextBox 3">
            <a:extLst>
              <a:ext uri="{FF2B5EF4-FFF2-40B4-BE49-F238E27FC236}">
                <a16:creationId xmlns:a16="http://schemas.microsoft.com/office/drawing/2014/main" id="{F4F49071-D36B-C45A-EEB1-F1807C1B4141}"/>
              </a:ext>
            </a:extLst>
          </p:cNvPr>
          <p:cNvSpPr txBox="1"/>
          <p:nvPr/>
        </p:nvSpPr>
        <p:spPr>
          <a:xfrm>
            <a:off x="3836519" y="804599"/>
            <a:ext cx="4515555" cy="830997"/>
          </a:xfrm>
          <a:prstGeom prst="rect">
            <a:avLst/>
          </a:prstGeom>
          <a:noFill/>
        </p:spPr>
        <p:txBody>
          <a:bodyPr wrap="square" rtlCol="0">
            <a:spAutoFit/>
          </a:bodyPr>
          <a:lstStyle/>
          <a:p>
            <a:pPr algn="ctr"/>
            <a:r>
              <a:rPr lang="en-US" sz="4800">
                <a:latin typeface="Aptos Black" panose="020F0502020204030204" pitchFamily="34" charset="0"/>
              </a:rPr>
              <a:t>QUESTIONS??</a:t>
            </a:r>
          </a:p>
        </p:txBody>
      </p:sp>
    </p:spTree>
    <p:extLst>
      <p:ext uri="{BB962C8B-B14F-4D97-AF65-F5344CB8AC3E}">
        <p14:creationId xmlns:p14="http://schemas.microsoft.com/office/powerpoint/2010/main" val="2291740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State of Food Security and Nutrition in the World 2023">
            <a:hlinkClick r:id="" action="ppaction://media"/>
            <a:extLst>
              <a:ext uri="{FF2B5EF4-FFF2-40B4-BE49-F238E27FC236}">
                <a16:creationId xmlns:a16="http://schemas.microsoft.com/office/drawing/2014/main" id="{A6273D97-52F5-7037-5ED7-23A5E5E98206}"/>
              </a:ext>
            </a:extLst>
          </p:cNvPr>
          <p:cNvPicPr>
            <a:picLocks noRot="1" noChangeAspect="1"/>
          </p:cNvPicPr>
          <p:nvPr>
            <a:videoFile r:link="rId1"/>
          </p:nvPr>
        </p:nvPicPr>
        <p:blipFill>
          <a:blip r:embed="rId4"/>
          <a:stretch>
            <a:fillRect/>
          </a:stretch>
        </p:blipFill>
        <p:spPr>
          <a:xfrm>
            <a:off x="26988" y="0"/>
            <a:ext cx="12138025" cy="6858000"/>
          </a:xfrm>
          <a:prstGeom prst="rect">
            <a:avLst/>
          </a:prstGeom>
        </p:spPr>
      </p:pic>
    </p:spTree>
    <p:extLst>
      <p:ext uri="{BB962C8B-B14F-4D97-AF65-F5344CB8AC3E}">
        <p14:creationId xmlns:p14="http://schemas.microsoft.com/office/powerpoint/2010/main" val="13092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3478" y="0"/>
            <a:ext cx="4657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1FBBA4-66FF-D030-8434-E4B3770F5CB8}"/>
              </a:ext>
            </a:extLst>
          </p:cNvPr>
          <p:cNvSpPr>
            <a:spLocks noGrp="1"/>
          </p:cNvSpPr>
          <p:nvPr>
            <p:ph type="title"/>
          </p:nvPr>
        </p:nvSpPr>
        <p:spPr>
          <a:xfrm>
            <a:off x="1901162" y="3050434"/>
            <a:ext cx="3722933" cy="757130"/>
          </a:xfrm>
          <a:ln w="25400" cap="sq">
            <a:solidFill>
              <a:srgbClr val="FFFFFF"/>
            </a:solidFill>
            <a:miter lim="800000"/>
          </a:ln>
        </p:spPr>
        <p:txBody>
          <a:bodyPr vert="horz" wrap="square" lIns="91440" tIns="45720" rIns="91440" bIns="45720" rtlCol="0" anchor="ctr">
            <a:normAutofit/>
          </a:bodyPr>
          <a:lstStyle/>
          <a:p>
            <a:pPr algn="ctr"/>
            <a:r>
              <a:rPr lang="en-US" sz="2800" b="1" u="sng" kern="1200">
                <a:solidFill>
                  <a:srgbClr val="FFFFFF"/>
                </a:solidFill>
                <a:latin typeface="+mj-lt"/>
                <a:ea typeface="+mj-ea"/>
                <a:cs typeface="+mj-cs"/>
              </a:rPr>
              <a:t>Food Insecurity</a:t>
            </a:r>
            <a:r>
              <a:rPr lang="en-US" sz="2800" kern="1200">
                <a:solidFill>
                  <a:srgbClr val="FFFFFF"/>
                </a:solidFill>
                <a:latin typeface="+mj-lt"/>
                <a:ea typeface="+mj-ea"/>
                <a:cs typeface="+mj-cs"/>
              </a:rPr>
              <a:t>:</a:t>
            </a:r>
          </a:p>
        </p:txBody>
      </p:sp>
      <p:sp>
        <p:nvSpPr>
          <p:cNvPr id="13" name="Rectangle 12">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5347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0EDB760-3879-C3EB-EE97-007569E0F7E5}"/>
              </a:ext>
            </a:extLst>
          </p:cNvPr>
          <p:cNvSpPr>
            <a:spLocks noGrp="1"/>
          </p:cNvSpPr>
          <p:nvPr>
            <p:ph idx="1"/>
          </p:nvPr>
        </p:nvSpPr>
        <p:spPr>
          <a:xfrm>
            <a:off x="6558551" y="531409"/>
            <a:ext cx="5053066" cy="5038049"/>
          </a:xfrm>
        </p:spPr>
        <p:txBody>
          <a:bodyPr vert="horz" lIns="91440" tIns="45720" rIns="91440" bIns="45720" rtlCol="0">
            <a:noAutofit/>
          </a:bodyPr>
          <a:lstStyle/>
          <a:p>
            <a:pPr marL="0" indent="0">
              <a:buNone/>
            </a:pPr>
            <a:r>
              <a:rPr lang="en-US" sz="3600"/>
              <a:t>When people don’t have food and don’t know where their next meal is coming from. It is a huge problem i</a:t>
            </a:r>
            <a:r>
              <a:rPr lang="en-US" sz="3600">
                <a:effectLst/>
              </a:rPr>
              <a:t>n the United States, where over 44 million people, including 13 million children, experience food insecurity annually. </a:t>
            </a:r>
            <a:endParaRPr lang="en-US" sz="3600"/>
          </a:p>
        </p:txBody>
      </p:sp>
      <p:sp>
        <p:nvSpPr>
          <p:cNvPr id="4" name="TextBox 3">
            <a:extLst>
              <a:ext uri="{FF2B5EF4-FFF2-40B4-BE49-F238E27FC236}">
                <a16:creationId xmlns:a16="http://schemas.microsoft.com/office/drawing/2014/main" id="{33369FEB-3A25-B610-1E41-699EAA049F85}"/>
              </a:ext>
            </a:extLst>
          </p:cNvPr>
          <p:cNvSpPr txBox="1"/>
          <p:nvPr/>
        </p:nvSpPr>
        <p:spPr>
          <a:xfrm>
            <a:off x="1311370" y="6024949"/>
            <a:ext cx="10300247" cy="377559"/>
          </a:xfrm>
          <a:prstGeom prst="rect">
            <a:avLst/>
          </a:prstGeom>
        </p:spPr>
        <p:txBody>
          <a:bodyPr vert="horz" lIns="91440" tIns="45720" rIns="91440" bIns="45720" rtlCol="0">
            <a:normAutofit fontScale="77500" lnSpcReduction="20000"/>
          </a:bodyPr>
          <a:lstStyle/>
          <a:p>
            <a:pPr marL="0" marR="0" indent="-228600">
              <a:lnSpc>
                <a:spcPct val="90000"/>
              </a:lnSpc>
              <a:spcBef>
                <a:spcPts val="0"/>
              </a:spcBef>
              <a:spcAft>
                <a:spcPts val="600"/>
              </a:spcAft>
              <a:buFont typeface="Arial" panose="020B0604020202020204" pitchFamily="34" charset="0"/>
              <a:buChar char="•"/>
            </a:pPr>
            <a:r>
              <a:rPr lang="en-US" sz="2000" u="sng">
                <a:effectLst/>
                <a:hlinkClick r:id="rId3"/>
              </a:rPr>
              <a:t>https://www.ers.usda.gov/topics/food-nutrition-assistance/food-security-in-the-u-s/definitions-of-food-security/</a:t>
            </a:r>
            <a:endParaRPr lang="en-US" sz="2000">
              <a:effectLst/>
            </a:endParaRPr>
          </a:p>
        </p:txBody>
      </p:sp>
    </p:spTree>
    <p:extLst>
      <p:ext uri="{BB962C8B-B14F-4D97-AF65-F5344CB8AC3E}">
        <p14:creationId xmlns:p14="http://schemas.microsoft.com/office/powerpoint/2010/main" val="657849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What is food insecurity and why is it a problem?">
            <a:hlinkClick r:id="" action="ppaction://media"/>
            <a:extLst>
              <a:ext uri="{FF2B5EF4-FFF2-40B4-BE49-F238E27FC236}">
                <a16:creationId xmlns:a16="http://schemas.microsoft.com/office/drawing/2014/main" id="{4A8D3B36-934D-56F2-FEF3-DF141C6161E4}"/>
              </a:ext>
            </a:extLst>
          </p:cNvPr>
          <p:cNvPicPr>
            <a:picLocks noRot="1" noChangeAspect="1"/>
          </p:cNvPicPr>
          <p:nvPr>
            <a:videoFile r:link="rId1"/>
          </p:nvPr>
        </p:nvPicPr>
        <p:blipFill>
          <a:blip r:embed="rId4"/>
          <a:stretch>
            <a:fillRect/>
          </a:stretch>
        </p:blipFill>
        <p:spPr>
          <a:xfrm>
            <a:off x="26988" y="0"/>
            <a:ext cx="12138025" cy="6858000"/>
          </a:xfrm>
          <a:prstGeom prst="rect">
            <a:avLst/>
          </a:prstGeom>
        </p:spPr>
      </p:pic>
    </p:spTree>
    <p:extLst>
      <p:ext uri="{BB962C8B-B14F-4D97-AF65-F5344CB8AC3E}">
        <p14:creationId xmlns:p14="http://schemas.microsoft.com/office/powerpoint/2010/main" val="285788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F782C4D-AB7F-692D-123A-48FD7F4B713F}"/>
              </a:ext>
            </a:extLst>
          </p:cNvPr>
          <p:cNvSpPr>
            <a:spLocks noGrp="1"/>
          </p:cNvSpPr>
          <p:nvPr>
            <p:ph type="title"/>
          </p:nvPr>
        </p:nvSpPr>
        <p:spPr>
          <a:xfrm>
            <a:off x="838200" y="673770"/>
            <a:ext cx="3220329" cy="2027227"/>
          </a:xfrm>
        </p:spPr>
        <p:txBody>
          <a:bodyPr vert="horz" lIns="91440" tIns="45720" rIns="91440" bIns="45720" rtlCol="0" anchor="t">
            <a:normAutofit/>
          </a:bodyPr>
          <a:lstStyle/>
          <a:p>
            <a:r>
              <a:rPr lang="en-US" sz="4600" b="1" kern="1200">
                <a:solidFill>
                  <a:srgbClr val="FFFFFF"/>
                </a:solidFill>
                <a:latin typeface="+mj-lt"/>
                <a:ea typeface="+mj-ea"/>
                <a:cs typeface="+mj-cs"/>
              </a:rPr>
              <a:t>Food Security v/s Insecurity</a:t>
            </a:r>
          </a:p>
        </p:txBody>
      </p:sp>
      <p:sp>
        <p:nvSpPr>
          <p:cNvPr id="3" name="Text Placeholder 2">
            <a:extLst>
              <a:ext uri="{FF2B5EF4-FFF2-40B4-BE49-F238E27FC236}">
                <a16:creationId xmlns:a16="http://schemas.microsoft.com/office/drawing/2014/main" id="{0154352D-D41D-D08E-6BF7-8641F2EB4E39}"/>
              </a:ext>
            </a:extLst>
          </p:cNvPr>
          <p:cNvSpPr>
            <a:spLocks/>
          </p:cNvSpPr>
          <p:nvPr/>
        </p:nvSpPr>
        <p:spPr>
          <a:xfrm>
            <a:off x="5641208" y="1324205"/>
            <a:ext cx="2667539" cy="347297"/>
          </a:xfrm>
          <a:prstGeom prst="rect">
            <a:avLst/>
          </a:prstGeom>
        </p:spPr>
        <p:txBody>
          <a:bodyPr>
            <a:noAutofit/>
          </a:bodyPr>
          <a:lstStyle/>
          <a:p>
            <a:pPr algn="ctr" defTabSz="232075">
              <a:spcAft>
                <a:spcPts val="564"/>
              </a:spcAft>
            </a:pPr>
            <a:r>
              <a:rPr lang="en-US" sz="2000" kern="1200">
                <a:solidFill>
                  <a:schemeClr val="tx1"/>
                </a:solidFill>
                <a:latin typeface="+mn-lt"/>
                <a:ea typeface="+mn-ea"/>
                <a:cs typeface="+mn-cs"/>
              </a:rPr>
              <a:t>Food Security/Access</a:t>
            </a:r>
            <a:endParaRPr lang="en-US" sz="2000"/>
          </a:p>
        </p:txBody>
      </p:sp>
      <p:sp>
        <p:nvSpPr>
          <p:cNvPr id="4" name="Content Placeholder 3">
            <a:extLst>
              <a:ext uri="{FF2B5EF4-FFF2-40B4-BE49-F238E27FC236}">
                <a16:creationId xmlns:a16="http://schemas.microsoft.com/office/drawing/2014/main" id="{D236DD15-11EA-0C00-9E43-F023883B89B8}"/>
              </a:ext>
            </a:extLst>
          </p:cNvPr>
          <p:cNvSpPr>
            <a:spLocks/>
          </p:cNvSpPr>
          <p:nvPr/>
        </p:nvSpPr>
        <p:spPr>
          <a:xfrm>
            <a:off x="5668888" y="1997387"/>
            <a:ext cx="2667539" cy="3562753"/>
          </a:xfrm>
          <a:prstGeom prst="rect">
            <a:avLst/>
          </a:prstGeom>
        </p:spPr>
        <p:txBody>
          <a:bodyPr>
            <a:normAutofit fontScale="92500" lnSpcReduction="20000"/>
          </a:bodyPr>
          <a:lstStyle/>
          <a:p>
            <a:pPr defTabSz="232075">
              <a:spcAft>
                <a:spcPts val="564"/>
              </a:spcAft>
            </a:pPr>
            <a:r>
              <a:rPr lang="en-US" sz="1900" b="1" u="sng" kern="1200">
                <a:solidFill>
                  <a:schemeClr val="tx1"/>
                </a:solidFill>
                <a:latin typeface="+mn-lt"/>
                <a:ea typeface="+mn-ea"/>
                <a:cs typeface="+mn-cs"/>
              </a:rPr>
              <a:t>High Food Security/Access:</a:t>
            </a:r>
          </a:p>
          <a:p>
            <a:pPr defTabSz="232075">
              <a:spcAft>
                <a:spcPts val="564"/>
              </a:spcAft>
            </a:pPr>
            <a:r>
              <a:rPr lang="en-US" sz="1900" kern="1200">
                <a:solidFill>
                  <a:schemeClr val="tx1"/>
                </a:solidFill>
                <a:latin typeface="+mn-lt"/>
                <a:ea typeface="+mn-ea"/>
                <a:cs typeface="+mn-cs"/>
              </a:rPr>
              <a:t>No reported indications of food access problems or limitations.</a:t>
            </a:r>
          </a:p>
          <a:p>
            <a:pPr defTabSz="232075">
              <a:spcAft>
                <a:spcPts val="564"/>
              </a:spcAft>
            </a:pPr>
            <a:r>
              <a:rPr lang="en-US" sz="1900" b="1" u="sng" kern="1200">
                <a:solidFill>
                  <a:schemeClr val="tx1"/>
                </a:solidFill>
                <a:latin typeface="+mn-lt"/>
                <a:ea typeface="+mn-ea"/>
                <a:cs typeface="+mn-cs"/>
              </a:rPr>
              <a:t>Marginal Food Security/Access</a:t>
            </a:r>
            <a:r>
              <a:rPr lang="en-US" sz="1900" kern="1200">
                <a:solidFill>
                  <a:schemeClr val="tx1"/>
                </a:solidFill>
                <a:latin typeface="+mn-lt"/>
                <a:ea typeface="+mn-ea"/>
                <a:cs typeface="+mn-cs"/>
              </a:rPr>
              <a:t>:</a:t>
            </a:r>
          </a:p>
          <a:p>
            <a:pPr defTabSz="232075">
              <a:spcAft>
                <a:spcPts val="564"/>
              </a:spcAft>
            </a:pPr>
            <a:r>
              <a:rPr lang="en-US" sz="1900" kern="1200">
                <a:solidFill>
                  <a:schemeClr val="tx1"/>
                </a:solidFill>
                <a:latin typeface="+mn-lt"/>
                <a:ea typeface="+mn-ea"/>
                <a:cs typeface="+mn-cs"/>
              </a:rPr>
              <a:t>One or two reported indications- </a:t>
            </a:r>
            <a:r>
              <a:rPr lang="en-US" sz="1900" kern="100">
                <a:solidFill>
                  <a:srgbClr val="000000"/>
                </a:solidFill>
                <a:latin typeface="+mn-lt"/>
                <a:ea typeface="+mn-ea"/>
                <a:cs typeface="Times New Roman" panose="02020603050405020304" pitchFamily="18" charset="0"/>
              </a:rPr>
              <a:t>typically of anxiety over food sufficiency or shortage of food in the house. Little or no indication of changes in diets or food intake</a:t>
            </a:r>
            <a:r>
              <a:rPr lang="en-US" sz="1600" kern="100">
                <a:solidFill>
                  <a:srgbClr val="000000"/>
                </a:solidFill>
                <a:latin typeface="+mn-lt"/>
                <a:ea typeface="+mn-ea"/>
                <a:cs typeface="Times New Roman" panose="02020603050405020304" pitchFamily="18" charset="0"/>
              </a:rPr>
              <a:t>.</a:t>
            </a:r>
          </a:p>
          <a:p>
            <a:pPr defTabSz="232075">
              <a:spcAft>
                <a:spcPts val="564"/>
              </a:spcAft>
            </a:pPr>
            <a:endParaRPr lang="en-US" sz="812" kern="1200">
              <a:solidFill>
                <a:schemeClr val="tx1"/>
              </a:solidFill>
              <a:latin typeface="+mn-lt"/>
              <a:ea typeface="+mn-ea"/>
              <a:cs typeface="+mn-cs"/>
            </a:endParaRPr>
          </a:p>
          <a:p>
            <a:pPr defTabSz="232075">
              <a:spcAft>
                <a:spcPts val="564"/>
              </a:spcAft>
            </a:pPr>
            <a:endParaRPr lang="en-US" sz="812" kern="1200">
              <a:solidFill>
                <a:schemeClr val="tx1"/>
              </a:solidFill>
              <a:latin typeface="+mn-lt"/>
              <a:ea typeface="+mn-ea"/>
              <a:cs typeface="+mn-cs"/>
            </a:endParaRPr>
          </a:p>
          <a:p>
            <a:pPr defTabSz="232075">
              <a:spcAft>
                <a:spcPts val="564"/>
              </a:spcAft>
            </a:pPr>
            <a:endParaRPr lang="en-US" sz="609" kern="1200">
              <a:solidFill>
                <a:schemeClr val="tx1"/>
              </a:solidFill>
              <a:latin typeface="+mn-lt"/>
              <a:ea typeface="+mn-ea"/>
              <a:cs typeface="+mn-cs"/>
            </a:endParaRPr>
          </a:p>
          <a:p>
            <a:pPr>
              <a:spcAft>
                <a:spcPts val="600"/>
              </a:spcAft>
            </a:pPr>
            <a:endParaRPr lang="en-US"/>
          </a:p>
        </p:txBody>
      </p:sp>
      <p:sp>
        <p:nvSpPr>
          <p:cNvPr id="5" name="Text Placeholder 4">
            <a:extLst>
              <a:ext uri="{FF2B5EF4-FFF2-40B4-BE49-F238E27FC236}">
                <a16:creationId xmlns:a16="http://schemas.microsoft.com/office/drawing/2014/main" id="{F9EF7248-855D-46B9-1E0F-9CA3F6D09146}"/>
              </a:ext>
            </a:extLst>
          </p:cNvPr>
          <p:cNvSpPr>
            <a:spLocks/>
          </p:cNvSpPr>
          <p:nvPr/>
        </p:nvSpPr>
        <p:spPr>
          <a:xfrm>
            <a:off x="8393872" y="1340086"/>
            <a:ext cx="2680675" cy="347297"/>
          </a:xfrm>
          <a:prstGeom prst="rect">
            <a:avLst/>
          </a:prstGeom>
        </p:spPr>
        <p:txBody>
          <a:bodyPr>
            <a:noAutofit/>
          </a:bodyPr>
          <a:lstStyle/>
          <a:p>
            <a:pPr algn="ctr" defTabSz="232075">
              <a:spcAft>
                <a:spcPts val="564"/>
              </a:spcAft>
            </a:pPr>
            <a:r>
              <a:rPr lang="en-US" sz="2000" kern="1200">
                <a:solidFill>
                  <a:schemeClr val="tx1"/>
                </a:solidFill>
                <a:latin typeface="+mn-lt"/>
                <a:ea typeface="+mn-ea"/>
                <a:cs typeface="+mn-cs"/>
              </a:rPr>
              <a:t>Food Insecurity</a:t>
            </a:r>
            <a:endParaRPr lang="en-US" sz="2000"/>
          </a:p>
        </p:txBody>
      </p:sp>
      <p:sp>
        <p:nvSpPr>
          <p:cNvPr id="6" name="Content Placeholder 5">
            <a:extLst>
              <a:ext uri="{FF2B5EF4-FFF2-40B4-BE49-F238E27FC236}">
                <a16:creationId xmlns:a16="http://schemas.microsoft.com/office/drawing/2014/main" id="{3D3B726C-7794-81EA-89F5-08140755A3A9}"/>
              </a:ext>
            </a:extLst>
          </p:cNvPr>
          <p:cNvSpPr>
            <a:spLocks/>
          </p:cNvSpPr>
          <p:nvPr/>
        </p:nvSpPr>
        <p:spPr>
          <a:xfrm>
            <a:off x="8922352" y="1997388"/>
            <a:ext cx="2680675" cy="3562753"/>
          </a:xfrm>
          <a:prstGeom prst="rect">
            <a:avLst/>
          </a:prstGeom>
        </p:spPr>
        <p:txBody>
          <a:bodyPr>
            <a:normAutofit/>
          </a:bodyPr>
          <a:lstStyle/>
          <a:p>
            <a:pPr defTabSz="232075">
              <a:spcAft>
                <a:spcPts val="564"/>
              </a:spcAft>
            </a:pPr>
            <a:r>
              <a:rPr lang="en-US" b="1" u="sng" kern="1200">
                <a:solidFill>
                  <a:schemeClr val="tx1"/>
                </a:solidFill>
                <a:latin typeface="+mn-lt"/>
                <a:ea typeface="+mn-ea"/>
                <a:cs typeface="+mn-cs"/>
              </a:rPr>
              <a:t>Low Food Security:</a:t>
            </a:r>
          </a:p>
          <a:p>
            <a:pPr defTabSz="232075">
              <a:spcAft>
                <a:spcPts val="564"/>
              </a:spcAft>
            </a:pPr>
            <a:r>
              <a:rPr lang="en-US" kern="1200">
                <a:solidFill>
                  <a:srgbClr val="000000"/>
                </a:solidFill>
                <a:latin typeface="Calibri" panose="020F0502020204030204" pitchFamily="34" charset="0"/>
                <a:ea typeface="+mn-ea"/>
                <a:cs typeface="Calibri" panose="020F0502020204030204" pitchFamily="34" charset="0"/>
              </a:rPr>
              <a:t>Reports of reduced quality, variety, or desirability of diet. Little or no indication of reduced food intake.</a:t>
            </a:r>
          </a:p>
          <a:p>
            <a:pPr defTabSz="232075">
              <a:spcAft>
                <a:spcPts val="564"/>
              </a:spcAft>
            </a:pPr>
            <a:r>
              <a:rPr lang="en-US" b="1" u="sng" kern="1200">
                <a:solidFill>
                  <a:srgbClr val="000000"/>
                </a:solidFill>
                <a:latin typeface="Calibri" panose="020F0502020204030204" pitchFamily="34" charset="0"/>
                <a:ea typeface="+mn-ea"/>
                <a:cs typeface="Calibri" panose="020F0502020204030204" pitchFamily="34" charset="0"/>
              </a:rPr>
              <a:t>Very Low Food Security:</a:t>
            </a:r>
          </a:p>
          <a:p>
            <a:pPr defTabSz="232075">
              <a:spcAft>
                <a:spcPts val="564"/>
              </a:spcAft>
            </a:pPr>
            <a:r>
              <a:rPr lang="en-US" kern="100">
                <a:solidFill>
                  <a:srgbClr val="000000"/>
                </a:solidFill>
                <a:latin typeface="Arial" panose="020B0604020202020204" pitchFamily="34" charset="0"/>
                <a:ea typeface="+mn-ea"/>
                <a:cs typeface="Times New Roman" panose="02020603050405020304" pitchFamily="18" charset="0"/>
              </a:rPr>
              <a:t>Reports of multiple indications of disrupted eating patterns and reduced food intake.</a:t>
            </a:r>
            <a:endParaRPr lang="en-US" kern="100">
              <a:solidFill>
                <a:srgbClr val="000000"/>
              </a:solidFill>
              <a:latin typeface="Calibri" panose="020F0502020204030204" pitchFamily="34" charset="0"/>
              <a:ea typeface="+mn-ea"/>
              <a:cs typeface="Times New Roman" panose="02020603050405020304" pitchFamily="18" charset="0"/>
            </a:endParaRPr>
          </a:p>
          <a:p>
            <a:pPr marL="0" indent="0">
              <a:spcAft>
                <a:spcPts val="600"/>
              </a:spcAft>
              <a:buNone/>
            </a:pPr>
            <a:endParaRPr lang="en-US" b="1" u="sng">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AF7A294D-B1F4-310F-BF65-5880974C3447}"/>
              </a:ext>
            </a:extLst>
          </p:cNvPr>
          <p:cNvSpPr txBox="1"/>
          <p:nvPr/>
        </p:nvSpPr>
        <p:spPr>
          <a:xfrm>
            <a:off x="1858298" y="6233322"/>
            <a:ext cx="9082548" cy="408125"/>
          </a:xfrm>
          <a:prstGeom prst="rect">
            <a:avLst/>
          </a:prstGeom>
          <a:noFill/>
        </p:spPr>
        <p:txBody>
          <a:bodyPr wrap="square" rtlCol="0">
            <a:spAutoFit/>
          </a:bodyPr>
          <a:lstStyle/>
          <a:p>
            <a:pPr algn="ctr" defTabSz="232075">
              <a:spcAft>
                <a:spcPts val="564"/>
              </a:spcAft>
            </a:pPr>
            <a:r>
              <a:rPr lang="en-US" sz="752" u="sng" kern="1200">
                <a:solidFill>
                  <a:srgbClr val="333333"/>
                </a:solidFill>
                <a:latin typeface="Arial" panose="020B0604020202020204" pitchFamily="34" charset="0"/>
                <a:ea typeface="+mn-ea"/>
                <a:cs typeface="+mn-cs"/>
                <a:hlinkClick r:id="rId3"/>
              </a:rPr>
              <a:t>https://www.ers.usda.gov/topics/food-nutrition-assistance/food-security-in-the-u-s/definitions-of-food-security/</a:t>
            </a:r>
            <a:endParaRPr lang="en-US" sz="752" kern="1200">
              <a:solidFill>
                <a:schemeClr val="tx1"/>
              </a:solidFill>
              <a:latin typeface="Times New Roman" panose="02020603050405020304" pitchFamily="18" charset="0"/>
              <a:ea typeface="+mn-ea"/>
              <a:cs typeface="+mn-cs"/>
            </a:endParaRPr>
          </a:p>
          <a:p>
            <a:pPr algn="ctr">
              <a:spcAft>
                <a:spcPts val="600"/>
              </a:spcAft>
            </a:pPr>
            <a:endParaRPr lang="en-US" sz="800"/>
          </a:p>
        </p:txBody>
      </p:sp>
    </p:spTree>
    <p:extLst>
      <p:ext uri="{BB962C8B-B14F-4D97-AF65-F5344CB8AC3E}">
        <p14:creationId xmlns:p14="http://schemas.microsoft.com/office/powerpoint/2010/main" val="1235987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7B18C57-EAC7-AB2C-7F0D-4367668E4116}"/>
              </a:ext>
            </a:extLst>
          </p:cNvPr>
          <p:cNvSpPr>
            <a:spLocks noGrp="1"/>
          </p:cNvSpPr>
          <p:nvPr>
            <p:ph sz="half" idx="2"/>
          </p:nvPr>
        </p:nvSpPr>
        <p:spPr>
          <a:xfrm>
            <a:off x="950625" y="1812348"/>
            <a:ext cx="10756467" cy="3684588"/>
          </a:xfrm>
        </p:spPr>
        <p:txBody>
          <a:bodyPr>
            <a:normAutofit/>
          </a:bodyPr>
          <a:lstStyle/>
          <a:p>
            <a:pPr marL="0" indent="0">
              <a:buNone/>
            </a:pPr>
            <a:r>
              <a:rPr lang="en-US" sz="4000" u="sng">
                <a:solidFill>
                  <a:srgbClr val="334CD5"/>
                </a:solidFill>
                <a:latin typeface="Montserrat" panose="00000500000000000000" pitchFamily="2" charset="0"/>
                <a:ea typeface="Calibri" panose="020F0502020204030204" pitchFamily="34" charset="0"/>
                <a:cs typeface="Times New Roman" panose="02020603050405020304" pitchFamily="18" charset="0"/>
              </a:rPr>
              <a:t>According to the 2020 American Health Association </a:t>
            </a:r>
            <a:r>
              <a:rPr lang="en-US" sz="4000">
                <a:solidFill>
                  <a:srgbClr val="222328"/>
                </a:solidFill>
                <a:effectLst/>
                <a:latin typeface="Montserrat" panose="00000500000000000000" pitchFamily="2" charset="0"/>
                <a:ea typeface="Calibri" panose="020F0502020204030204" pitchFamily="34" charset="0"/>
                <a:cs typeface="Times New Roman" panose="02020603050405020304" pitchFamily="18" charset="0"/>
              </a:rPr>
              <a:t> "structural racism has been and remains a fundamental cause of persistent health disparities in the United States." </a:t>
            </a:r>
            <a:endParaRPr lang="en-US" sz="4000"/>
          </a:p>
        </p:txBody>
      </p:sp>
    </p:spTree>
    <p:extLst>
      <p:ext uri="{BB962C8B-B14F-4D97-AF65-F5344CB8AC3E}">
        <p14:creationId xmlns:p14="http://schemas.microsoft.com/office/powerpoint/2010/main" val="2312767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44</Slides>
  <Notes>43</Notes>
  <HiddenSlides>0</HiddenSlide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Food Insecurity </vt:lpstr>
      <vt:lpstr>PowerPoint Presentation</vt:lpstr>
      <vt:lpstr>Agenda for the day:</vt:lpstr>
      <vt:lpstr>Learning Objectives:</vt:lpstr>
      <vt:lpstr>PowerPoint Presentation</vt:lpstr>
      <vt:lpstr>Food Insecurity:</vt:lpstr>
      <vt:lpstr>PowerPoint Presentation</vt:lpstr>
      <vt:lpstr>Food Security v/s Insecurity</vt:lpstr>
      <vt:lpstr>PowerPoint Presentation</vt:lpstr>
      <vt:lpstr>PowerPoint Presentation</vt:lpstr>
      <vt:lpstr>PowerPoint Presentation</vt:lpstr>
      <vt:lpstr>Major Causes of Food Insecurity</vt:lpstr>
      <vt:lpstr>EFFECTS OF FOOD INSECURITIES:</vt:lpstr>
      <vt:lpstr>5 Short Term Affects of Food Insecurity on Kids:</vt:lpstr>
      <vt:lpstr>PowerPoint Presentation</vt:lpstr>
      <vt:lpstr>4 Levels of Food Insecurity</vt:lpstr>
      <vt:lpstr>PowerPoint Presentation</vt:lpstr>
      <vt:lpstr>PowerPoint Presentation</vt:lpstr>
      <vt:lpstr>Community Health Centers (CHCs) and Federally Qualified Health Centers (FQHCs)may be where these screening are done and where clients receive care.</vt:lpstr>
      <vt:lpstr>CHCs are federally mandated </vt:lpstr>
      <vt:lpstr>Here are some of those reasons we have identified.   We also want caregivers to be able to identify these barriers of disclosure:</vt:lpstr>
      <vt:lpstr>PowerPoint Presentation</vt:lpstr>
      <vt:lpstr>Sample Food In-Security Survey:</vt:lpstr>
      <vt:lpstr>PowerPoint Presentation</vt:lpstr>
      <vt:lpstr>PowerPoint Presentation</vt:lpstr>
      <vt:lpstr>PowerPoint Presentation</vt:lpstr>
      <vt:lpstr>  Share of Washington households that are food insecure     </vt:lpstr>
      <vt:lpstr>PowerPoint Presentation</vt:lpstr>
      <vt:lpstr>These are the results of a study on  households in WA State when the pandemic resources ended, and households faced food insecurities</vt:lpstr>
      <vt:lpstr>5 Dimensions of Food Access</vt:lpstr>
      <vt:lpstr>PowerPoint Presentation</vt:lpstr>
      <vt:lpstr>PowerPoint Presentation</vt:lpstr>
      <vt:lpstr>Take a look at the next video:</vt:lpstr>
      <vt:lpstr>PowerPoint Presentation</vt:lpstr>
      <vt:lpstr>When having conversations with clients about Food Insecurity:</vt:lpstr>
      <vt:lpstr>●Ask Open Ended Questions  ●Be mindful of your Non-Verbal Communication (Body Language)  </vt:lpstr>
      <vt:lpstr>PowerPoint Presentation</vt:lpstr>
      <vt:lpstr>Be Informed and Unbiased </vt:lpstr>
      <vt:lpstr>Role Play/Discussion At Tables and Group Sharing</vt:lpstr>
      <vt:lpstr>Another Sample Food Insecurity Survey:</vt:lpstr>
      <vt:lpstr>The Food Insecurity Experience Scale (FIES)</vt:lpstr>
      <vt:lpstr>There are resources available to families needing food assistance that they may not know about: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Insecurity</dc:title>
  <dc:creator>delores_baccus@yahoo.com</dc:creator>
  <cp:revision>3</cp:revision>
  <dcterms:created xsi:type="dcterms:W3CDTF">2024-01-23T18:50:32Z</dcterms:created>
  <dcterms:modified xsi:type="dcterms:W3CDTF">2024-02-29T17:52:30Z</dcterms:modified>
</cp:coreProperties>
</file>